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321" r:id="rId4"/>
    <p:sldId id="322" r:id="rId5"/>
    <p:sldId id="323" r:id="rId6"/>
    <p:sldId id="274" r:id="rId7"/>
    <p:sldId id="324" r:id="rId8"/>
    <p:sldId id="325" r:id="rId9"/>
    <p:sldId id="326" r:id="rId10"/>
    <p:sldId id="327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35" r:id="rId19"/>
    <p:sldId id="336" r:id="rId20"/>
    <p:sldId id="337" r:id="rId21"/>
    <p:sldId id="338" r:id="rId22"/>
    <p:sldId id="268" r:id="rId23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05"/>
    <p:restoredTop sz="79345"/>
  </p:normalViewPr>
  <p:slideViewPr>
    <p:cSldViewPr snapToGrid="0">
      <p:cViewPr varScale="1">
        <p:scale>
          <a:sx n="115" d="100"/>
          <a:sy n="115" d="100"/>
        </p:scale>
        <p:origin x="167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7B2A0C-1EC2-7346-B592-D8E2365F94C9}" type="datetimeFigureOut">
              <a:rPr lang="en-FI" smtClean="0"/>
              <a:t>4.4.2023</a:t>
            </a:fld>
            <a:endParaRPr lang="en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968E67-BD19-5D4D-A2DA-74474D3642E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44992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68E67-BD19-5D4D-A2DA-74474D3642EA}" type="slidenum">
              <a:rPr lang="en-FI" smtClean="0"/>
              <a:t>1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5729389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effectLst/>
                <a:latin typeface="Times New Roman" panose="02020603050405020304" pitchFamily="18" charset="0"/>
              </a:rPr>
              <a:t>Thus the String </a:t>
            </a:r>
            <a:r>
              <a:rPr lang="en-GB" b="0" i="0" dirty="0">
                <a:effectLst/>
                <a:latin typeface="Arial" panose="020B0604020202020204" pitchFamily="34" charset="0"/>
              </a:rPr>
              <a:t>“</a:t>
            </a:r>
            <a:r>
              <a:rPr lang="en-GB" b="0" i="0" dirty="0">
                <a:effectLst/>
                <a:latin typeface="Times New Roman" panose="02020603050405020304" pitchFamily="18" charset="0"/>
              </a:rPr>
              <a:t>Three</a:t>
            </a:r>
            <a:r>
              <a:rPr lang="en-GB" b="0" i="0" dirty="0">
                <a:effectLst/>
                <a:latin typeface="Arial" panose="020B0604020202020204" pitchFamily="34" charset="0"/>
              </a:rPr>
              <a:t>” </a:t>
            </a:r>
            <a:r>
              <a:rPr lang="en-GB" b="0" i="0" dirty="0">
                <a:effectLst/>
                <a:latin typeface="Times New Roman" panose="02020603050405020304" pitchFamily="18" charset="0"/>
              </a:rPr>
              <a:t>is being prepended to the empty list represented by </a:t>
            </a:r>
            <a:r>
              <a:rPr lang="en-GB" b="0" i="0" dirty="0">
                <a:effectLst/>
                <a:latin typeface="Courier New" panose="02070309020205020404" pitchFamily="49" charset="0"/>
              </a:rPr>
              <a:t>Nil</a:t>
            </a:r>
            <a:r>
              <a:rPr lang="en-GB" b="0" i="0" dirty="0">
                <a:effectLst/>
                <a:latin typeface="Times New Roman" panose="02020603050405020304" pitchFamily="18" charset="0"/>
              </a:rPr>
              <a:t>. This expression then returns the new list containing the </a:t>
            </a:r>
            <a:r>
              <a:rPr lang="en-GB" b="0" i="0" dirty="0" err="1">
                <a:effectLst/>
                <a:latin typeface="Times New Roman" panose="02020603050405020304" pitchFamily="18" charset="0"/>
              </a:rPr>
              <a:t>String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“</a:t>
            </a:r>
            <a:r>
              <a:rPr lang="en-GB" b="0" i="0" dirty="0" err="1">
                <a:effectLst/>
                <a:latin typeface="Times New Roman" panose="02020603050405020304" pitchFamily="18" charset="0"/>
              </a:rPr>
              <a:t>Three</a:t>
            </a:r>
            <a:r>
              <a:rPr lang="en-GB" b="0" i="0" dirty="0">
                <a:effectLst/>
                <a:latin typeface="Arial" panose="020B0604020202020204" pitchFamily="34" charset="0"/>
              </a:rPr>
              <a:t>”</a:t>
            </a:r>
            <a:r>
              <a:rPr lang="en-GB" b="0" i="0" dirty="0">
                <a:effectLst/>
                <a:latin typeface="Times New Roman" panose="02020603050405020304" pitchFamily="18" charset="0"/>
              </a:rPr>
              <a:t>. </a:t>
            </a:r>
            <a:r>
              <a:rPr lang="en-GB" b="0" i="0" dirty="0" err="1">
                <a:effectLst/>
                <a:latin typeface="Times New Roman" panose="02020603050405020304" pitchFamily="18" charset="0"/>
              </a:rPr>
              <a:t>TheString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“</a:t>
            </a:r>
            <a:r>
              <a:rPr lang="en-GB" b="0" i="0" dirty="0" err="1">
                <a:effectLst/>
                <a:latin typeface="Times New Roman" panose="02020603050405020304" pitchFamily="18" charset="0"/>
              </a:rPr>
              <a:t>Two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”</a:t>
            </a:r>
            <a:r>
              <a:rPr lang="en-GB" b="0" i="0" dirty="0" err="1">
                <a:effectLst/>
                <a:latin typeface="Times New Roman" panose="02020603050405020304" pitchFamily="18" charset="0"/>
              </a:rPr>
              <a:t>is</a:t>
            </a:r>
            <a:r>
              <a:rPr lang="en-GB" b="0" i="0" dirty="0">
                <a:effectLst/>
                <a:latin typeface="Times New Roman" panose="02020603050405020304" pitchFamily="18" charset="0"/>
              </a:rPr>
              <a:t> then prepended to that list by the next</a:t>
            </a:r>
            <a:r>
              <a:rPr lang="en-GB" b="0" i="0" dirty="0">
                <a:effectLst/>
                <a:latin typeface="Arial" panose="020B0604020202020204" pitchFamily="34" charset="0"/>
              </a:rPr>
              <a:t>‘</a:t>
            </a:r>
            <a:r>
              <a:rPr lang="en-GB" b="0" i="0" dirty="0">
                <a:effectLst/>
                <a:latin typeface="Times New Roman" panose="02020603050405020304" pitchFamily="18" charset="0"/>
              </a:rPr>
              <a:t>::</a:t>
            </a:r>
            <a:r>
              <a:rPr lang="en-GB" b="0" i="0" dirty="0">
                <a:effectLst/>
                <a:latin typeface="Arial" panose="020B0604020202020204" pitchFamily="34" charset="0"/>
              </a:rPr>
              <a:t>’</a:t>
            </a:r>
            <a:r>
              <a:rPr lang="en-GB" b="0" i="0" dirty="0">
                <a:effectLst/>
                <a:latin typeface="Times New Roman" panose="02020603050405020304" pitchFamily="18" charset="0"/>
              </a:rPr>
              <a:t>cons operation</a:t>
            </a:r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68E67-BD19-5D4D-A2DA-74474D3642EA}" type="slidenum">
              <a:rPr lang="en-FI" smtClean="0"/>
              <a:t>10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36923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68E67-BD19-5D4D-A2DA-74474D3642EA}" type="slidenum">
              <a:rPr lang="en-FI" smtClean="0"/>
              <a:t>11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891584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f</a:t>
            </a:r>
            <a:r>
              <a:rPr lang="en-FI" b="1" dirty="0"/>
              <a:t>oldleft result()</a:t>
            </a:r>
            <a:r>
              <a:rPr lang="en-FI" dirty="0"/>
              <a:t>: Sum of List 15</a:t>
            </a:r>
          </a:p>
          <a:p>
            <a:r>
              <a:rPr lang="en-GB" b="1" i="0" dirty="0" err="1">
                <a:effectLst/>
                <a:latin typeface="Courier New" panose="02070309020205020404" pitchFamily="49" charset="0"/>
              </a:rPr>
              <a:t>foldright</a:t>
            </a:r>
            <a:r>
              <a:rPr lang="en-GB" b="1" i="0" dirty="0">
                <a:effectLst/>
                <a:latin typeface="Courier New" panose="02070309020205020404" pitchFamily="49" charset="0"/>
              </a:rPr>
              <a:t>()</a:t>
            </a:r>
            <a:r>
              <a:rPr lang="en-GB" b="0" i="0" dirty="0">
                <a:effectLst/>
                <a:latin typeface="Courier New" panose="02070309020205020404" pitchFamily="49" charset="0"/>
              </a:rPr>
              <a:t> result : Alternative Sum of List 15</a:t>
            </a:r>
            <a:endParaRPr lang="en-FI" dirty="0"/>
          </a:p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68E67-BD19-5D4D-A2DA-74474D3642EA}" type="slidenum">
              <a:rPr lang="en-FI" smtClean="0"/>
              <a:t>12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4495952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I" b="1" dirty="0"/>
              <a:t>flatMap()</a:t>
            </a:r>
            <a:r>
              <a:rPr lang="en-FI" dirty="0"/>
              <a:t> result: </a:t>
            </a:r>
            <a:r>
              <a:rPr lang="en-GB" b="0" i="0" dirty="0">
                <a:effectLst/>
                <a:latin typeface="Courier New" panose="02070309020205020404" pitchFamily="49" charset="0"/>
              </a:rPr>
              <a:t>List(1, 2, 3, 4, 5, 6)</a:t>
            </a:r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68E67-BD19-5D4D-A2DA-74474D3642EA}" type="slidenum">
              <a:rPr lang="en-FI" smtClean="0"/>
              <a:t>13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8969384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b="1" dirty="0" err="1"/>
              <a:t>Specific</a:t>
            </a:r>
            <a:r>
              <a:rPr lang="en-FI" b="1" dirty="0"/>
              <a:t> to Scala!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68E67-BD19-5D4D-A2DA-74474D3642EA}" type="slidenum">
              <a:rPr lang="en-FI" smtClean="0"/>
              <a:t>15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8683741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68E67-BD19-5D4D-A2DA-74474D3642EA}" type="slidenum">
              <a:rPr lang="en-FI" smtClean="0"/>
              <a:t>16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4708449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68E67-BD19-5D4D-A2DA-74474D3642EA}" type="slidenum">
              <a:rPr lang="en-FI" smtClean="0"/>
              <a:t>21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305986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68E67-BD19-5D4D-A2DA-74474D3642EA}" type="slidenum">
              <a:rPr lang="en-FI" smtClean="0"/>
              <a:t>2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24485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68E67-BD19-5D4D-A2DA-74474D3642EA}" type="slidenum">
              <a:rPr lang="en-FI" smtClean="0"/>
              <a:t>3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218765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68E67-BD19-5D4D-A2DA-74474D3642EA}" type="slidenum">
              <a:rPr lang="en-FI" smtClean="0"/>
              <a:t>4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180015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68E67-BD19-5D4D-A2DA-74474D3642EA}" type="slidenum">
              <a:rPr lang="en-FI" smtClean="0"/>
              <a:t>5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765676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effectLst/>
                <a:latin typeface="Times New Roman" panose="02020603050405020304" pitchFamily="18" charset="0"/>
              </a:rPr>
              <a:t>Lists are a very </a:t>
            </a:r>
            <a:r>
              <a:rPr lang="en-GB" b="1" i="0" dirty="0">
                <a:effectLst/>
                <a:latin typeface="Times New Roman" panose="02020603050405020304" pitchFamily="18" charset="0"/>
              </a:rPr>
              <a:t>widely used collection </a:t>
            </a:r>
            <a:r>
              <a:rPr lang="en-GB" b="0" i="0" dirty="0">
                <a:effectLst/>
                <a:latin typeface="Times New Roman" panose="02020603050405020304" pitchFamily="18" charset="0"/>
              </a:rPr>
              <a:t>as they provide all the core sequence-like behaviours.</a:t>
            </a:r>
            <a:endParaRPr lang="en-FI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68E67-BD19-5D4D-A2DA-74474D3642EA}" type="slidenum">
              <a:rPr lang="en-FI" smtClean="0"/>
              <a:t>6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192254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68E67-BD19-5D4D-A2DA-74474D3642EA}" type="slidenum">
              <a:rPr lang="en-FI" smtClean="0"/>
              <a:t>7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248404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effectLst/>
                <a:latin typeface="Times New Roman" panose="02020603050405020304" pitchFamily="18" charset="0"/>
              </a:rPr>
              <a:t>Thus the </a:t>
            </a:r>
            <a:r>
              <a:rPr lang="en-GB" b="0" i="0" dirty="0" err="1">
                <a:effectLst/>
                <a:latin typeface="Times New Roman" panose="02020603050405020304" pitchFamily="18" charset="0"/>
              </a:rPr>
              <a:t>String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“</a:t>
            </a:r>
            <a:r>
              <a:rPr lang="en-GB" b="0" i="0" dirty="0" err="1">
                <a:effectLst/>
                <a:latin typeface="Times New Roman" panose="02020603050405020304" pitchFamily="18" charset="0"/>
              </a:rPr>
              <a:t>Three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”</a:t>
            </a:r>
            <a:r>
              <a:rPr lang="en-GB" b="0" i="0" dirty="0" err="1">
                <a:effectLst/>
                <a:latin typeface="Times New Roman" panose="02020603050405020304" pitchFamily="18" charset="0"/>
              </a:rPr>
              <a:t>is</a:t>
            </a:r>
            <a:r>
              <a:rPr lang="en-GB" b="0" i="0" dirty="0">
                <a:effectLst/>
                <a:latin typeface="Times New Roman" panose="02020603050405020304" pitchFamily="18" charset="0"/>
              </a:rPr>
              <a:t> being prepended to the empty list represented </a:t>
            </a:r>
            <a:r>
              <a:rPr lang="en-GB" b="0" i="0" dirty="0" err="1">
                <a:effectLst/>
                <a:latin typeface="Times New Roman" panose="02020603050405020304" pitchFamily="18" charset="0"/>
              </a:rPr>
              <a:t>by</a:t>
            </a:r>
            <a:r>
              <a:rPr lang="en-GB" b="0" i="0" dirty="0" err="1">
                <a:effectLst/>
                <a:latin typeface="Courier New" panose="02070309020205020404" pitchFamily="49" charset="0"/>
              </a:rPr>
              <a:t>Nil</a:t>
            </a:r>
            <a:r>
              <a:rPr lang="en-GB" b="0" i="0" dirty="0">
                <a:effectLst/>
                <a:latin typeface="Times New Roman" panose="02020603050405020304" pitchFamily="18" charset="0"/>
              </a:rPr>
              <a:t>. This expression then returns the new list containing the </a:t>
            </a:r>
            <a:r>
              <a:rPr lang="en-GB" b="0" i="0" dirty="0" err="1">
                <a:effectLst/>
                <a:latin typeface="Times New Roman" panose="02020603050405020304" pitchFamily="18" charset="0"/>
              </a:rPr>
              <a:t>String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“</a:t>
            </a:r>
            <a:r>
              <a:rPr lang="en-GB" b="0" i="0" dirty="0" err="1">
                <a:effectLst/>
                <a:latin typeface="Times New Roman" panose="02020603050405020304" pitchFamily="18" charset="0"/>
              </a:rPr>
              <a:t>Three</a:t>
            </a:r>
            <a:r>
              <a:rPr lang="en-GB" b="0" i="0" dirty="0">
                <a:effectLst/>
                <a:latin typeface="Arial" panose="020B0604020202020204" pitchFamily="34" charset="0"/>
              </a:rPr>
              <a:t>”</a:t>
            </a:r>
            <a:r>
              <a:rPr lang="en-GB" b="0" i="0" dirty="0">
                <a:effectLst/>
                <a:latin typeface="Times New Roman" panose="02020603050405020304" pitchFamily="18" charset="0"/>
              </a:rPr>
              <a:t>. </a:t>
            </a:r>
            <a:r>
              <a:rPr lang="en-GB" b="0" i="0" dirty="0" err="1">
                <a:effectLst/>
                <a:latin typeface="Times New Roman" panose="02020603050405020304" pitchFamily="18" charset="0"/>
              </a:rPr>
              <a:t>TheString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“</a:t>
            </a:r>
            <a:r>
              <a:rPr lang="en-GB" b="0" i="0" dirty="0" err="1">
                <a:effectLst/>
                <a:latin typeface="Times New Roman" panose="02020603050405020304" pitchFamily="18" charset="0"/>
              </a:rPr>
              <a:t>Two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”</a:t>
            </a:r>
            <a:r>
              <a:rPr lang="en-GB" b="0" i="0" dirty="0" err="1">
                <a:effectLst/>
                <a:latin typeface="Times New Roman" panose="02020603050405020304" pitchFamily="18" charset="0"/>
              </a:rPr>
              <a:t>is</a:t>
            </a:r>
            <a:r>
              <a:rPr lang="en-GB" b="0" i="0" dirty="0">
                <a:effectLst/>
                <a:latin typeface="Times New Roman" panose="02020603050405020304" pitchFamily="18" charset="0"/>
              </a:rPr>
              <a:t> then prepended to that list by the next</a:t>
            </a:r>
            <a:r>
              <a:rPr lang="en-GB" b="0" i="0" dirty="0">
                <a:effectLst/>
                <a:latin typeface="Arial" panose="020B0604020202020204" pitchFamily="34" charset="0"/>
              </a:rPr>
              <a:t>‘</a:t>
            </a:r>
            <a:r>
              <a:rPr lang="en-GB" b="0" i="0" dirty="0">
                <a:effectLst/>
                <a:latin typeface="Times New Roman" panose="02020603050405020304" pitchFamily="18" charset="0"/>
              </a:rPr>
              <a:t>::</a:t>
            </a:r>
            <a:r>
              <a:rPr lang="en-GB" b="0" i="0" dirty="0">
                <a:effectLst/>
                <a:latin typeface="Arial" panose="020B0604020202020204" pitchFamily="34" charset="0"/>
              </a:rPr>
              <a:t>’</a:t>
            </a:r>
            <a:r>
              <a:rPr lang="en-GB" b="0" i="0" dirty="0">
                <a:effectLst/>
                <a:latin typeface="Times New Roman" panose="02020603050405020304" pitchFamily="18" charset="0"/>
              </a:rPr>
              <a:t>cons operation</a:t>
            </a:r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68E67-BD19-5D4D-A2DA-74474D3642EA}" type="slidenum">
              <a:rPr lang="en-FI" smtClean="0"/>
              <a:t>8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267890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effectLst/>
                <a:latin typeface="Times New Roman" panose="02020603050405020304" pitchFamily="18" charset="0"/>
              </a:rPr>
              <a:t>Thus the </a:t>
            </a:r>
            <a:r>
              <a:rPr lang="en-GB" b="0" i="0" dirty="0" err="1">
                <a:effectLst/>
                <a:latin typeface="Times New Roman" panose="02020603050405020304" pitchFamily="18" charset="0"/>
              </a:rPr>
              <a:t>String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“</a:t>
            </a:r>
            <a:r>
              <a:rPr lang="en-GB" b="0" i="0" dirty="0" err="1">
                <a:effectLst/>
                <a:latin typeface="Times New Roman" panose="02020603050405020304" pitchFamily="18" charset="0"/>
              </a:rPr>
              <a:t>Three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”</a:t>
            </a:r>
            <a:r>
              <a:rPr lang="en-GB" b="0" i="0" dirty="0" err="1">
                <a:effectLst/>
                <a:latin typeface="Times New Roman" panose="02020603050405020304" pitchFamily="18" charset="0"/>
              </a:rPr>
              <a:t>is</a:t>
            </a:r>
            <a:r>
              <a:rPr lang="en-GB" b="0" i="0" dirty="0">
                <a:effectLst/>
                <a:latin typeface="Times New Roman" panose="02020603050405020304" pitchFamily="18" charset="0"/>
              </a:rPr>
              <a:t> being prepended to the empty list represented </a:t>
            </a:r>
            <a:r>
              <a:rPr lang="en-GB" b="0" i="0" dirty="0" err="1">
                <a:effectLst/>
                <a:latin typeface="Times New Roman" panose="02020603050405020304" pitchFamily="18" charset="0"/>
              </a:rPr>
              <a:t>by</a:t>
            </a:r>
            <a:r>
              <a:rPr lang="en-GB" b="0" i="0" dirty="0" err="1">
                <a:effectLst/>
                <a:latin typeface="Courier New" panose="02070309020205020404" pitchFamily="49" charset="0"/>
              </a:rPr>
              <a:t>Nil</a:t>
            </a:r>
            <a:r>
              <a:rPr lang="en-GB" b="0" i="0" dirty="0">
                <a:effectLst/>
                <a:latin typeface="Times New Roman" panose="02020603050405020304" pitchFamily="18" charset="0"/>
              </a:rPr>
              <a:t>. This expression then returns the new list containing the </a:t>
            </a:r>
            <a:r>
              <a:rPr lang="en-GB" b="0" i="0" dirty="0" err="1">
                <a:effectLst/>
                <a:latin typeface="Times New Roman" panose="02020603050405020304" pitchFamily="18" charset="0"/>
              </a:rPr>
              <a:t>String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“</a:t>
            </a:r>
            <a:r>
              <a:rPr lang="en-GB" b="0" i="0" dirty="0" err="1">
                <a:effectLst/>
                <a:latin typeface="Times New Roman" panose="02020603050405020304" pitchFamily="18" charset="0"/>
              </a:rPr>
              <a:t>Three</a:t>
            </a:r>
            <a:r>
              <a:rPr lang="en-GB" b="0" i="0" dirty="0">
                <a:effectLst/>
                <a:latin typeface="Arial" panose="020B0604020202020204" pitchFamily="34" charset="0"/>
              </a:rPr>
              <a:t>”</a:t>
            </a:r>
            <a:r>
              <a:rPr lang="en-GB" b="0" i="0" dirty="0">
                <a:effectLst/>
                <a:latin typeface="Times New Roman" panose="02020603050405020304" pitchFamily="18" charset="0"/>
              </a:rPr>
              <a:t>. </a:t>
            </a:r>
            <a:r>
              <a:rPr lang="en-GB" b="0" i="0" dirty="0" err="1">
                <a:effectLst/>
                <a:latin typeface="Times New Roman" panose="02020603050405020304" pitchFamily="18" charset="0"/>
              </a:rPr>
              <a:t>TheString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“</a:t>
            </a:r>
            <a:r>
              <a:rPr lang="en-GB" b="0" i="0" dirty="0" err="1">
                <a:effectLst/>
                <a:latin typeface="Times New Roman" panose="02020603050405020304" pitchFamily="18" charset="0"/>
              </a:rPr>
              <a:t>Two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”</a:t>
            </a:r>
            <a:r>
              <a:rPr lang="en-GB" b="0" i="0" dirty="0" err="1">
                <a:effectLst/>
                <a:latin typeface="Times New Roman" panose="02020603050405020304" pitchFamily="18" charset="0"/>
              </a:rPr>
              <a:t>is</a:t>
            </a:r>
            <a:r>
              <a:rPr lang="en-GB" b="0" i="0" dirty="0">
                <a:effectLst/>
                <a:latin typeface="Times New Roman" panose="02020603050405020304" pitchFamily="18" charset="0"/>
              </a:rPr>
              <a:t> then prepended to that list by the next</a:t>
            </a:r>
            <a:r>
              <a:rPr lang="en-GB" b="0" i="0" dirty="0">
                <a:effectLst/>
                <a:latin typeface="Arial" panose="020B0604020202020204" pitchFamily="34" charset="0"/>
              </a:rPr>
              <a:t>‘</a:t>
            </a:r>
            <a:r>
              <a:rPr lang="en-GB" b="0" i="0" dirty="0">
                <a:effectLst/>
                <a:latin typeface="Times New Roman" panose="02020603050405020304" pitchFamily="18" charset="0"/>
              </a:rPr>
              <a:t>::</a:t>
            </a:r>
            <a:r>
              <a:rPr lang="en-GB" b="0" i="0" dirty="0">
                <a:effectLst/>
                <a:latin typeface="Arial" panose="020B0604020202020204" pitchFamily="34" charset="0"/>
              </a:rPr>
              <a:t>’</a:t>
            </a:r>
            <a:r>
              <a:rPr lang="en-GB" b="0" i="0" dirty="0">
                <a:effectLst/>
                <a:latin typeface="Times New Roman" panose="02020603050405020304" pitchFamily="18" charset="0"/>
              </a:rPr>
              <a:t>cons operation</a:t>
            </a:r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68E67-BD19-5D4D-A2DA-74474D3642EA}" type="slidenum">
              <a:rPr lang="en-FI" smtClean="0"/>
              <a:t>9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196302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597A3-F7E6-5A67-98BD-57A02E0263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EEFCF7-4D88-543D-A1CA-89D52888B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7C147-A330-2E87-F970-33038F56B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146B-A831-874C-B3FC-2A7CFC27174E}" type="datetimeFigureOut">
              <a:rPr lang="en-FI" smtClean="0"/>
              <a:t>4.4.2023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DEF33-43AE-692A-252D-ECE3C9B19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20E05-FD76-AF47-E3A5-503FD3AFE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B6AB7-248B-E046-9402-D3FA2E81E31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248108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32D4B-A0A3-AEA4-FB3E-1EF4D9A19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2CF014-0C64-E92E-A5FD-CAEAB55580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7AC4D-3BB8-F0CA-9122-58C5C6BF1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146B-A831-874C-B3FC-2A7CFC27174E}" type="datetimeFigureOut">
              <a:rPr lang="en-FI" smtClean="0"/>
              <a:t>4.4.2023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C9E65-C545-DCBD-3FD9-4A188A984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49F7-D96B-F6E3-1177-6EDFD4177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B6AB7-248B-E046-9402-D3FA2E81E31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827074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BBB10F-7DD3-B517-0510-8FA5B1243C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B2E35B-B759-D387-5BB4-0302B2C62C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33A98-29F0-FD6F-EB3F-316005A45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146B-A831-874C-B3FC-2A7CFC27174E}" type="datetimeFigureOut">
              <a:rPr lang="en-FI" smtClean="0"/>
              <a:t>4.4.2023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39F6D-CF8E-F059-0077-331E06795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77B5A-606A-C91D-5BD7-A8D06321C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B6AB7-248B-E046-9402-D3FA2E81E31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31894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F7DC1-A217-4D79-CDDE-70053DAF8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485F3-0DD7-017C-0AB6-E222C72B2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6B898-3AE7-F827-8CB0-70F1286F9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146B-A831-874C-B3FC-2A7CFC27174E}" type="datetimeFigureOut">
              <a:rPr lang="en-FI" smtClean="0"/>
              <a:t>4.4.2023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E5C15-D6A2-ED5E-12C6-50F8B69A6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439C0-A7AD-D878-FF9C-80143F123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B6AB7-248B-E046-9402-D3FA2E81E31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639239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C4FC1-D0D5-F369-BE9F-1F962048D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65EFB6-B4DB-4231-CF27-3685DA7C6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B447E-634A-8922-637A-61D95EAB4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146B-A831-874C-B3FC-2A7CFC27174E}" type="datetimeFigureOut">
              <a:rPr lang="en-FI" smtClean="0"/>
              <a:t>4.4.2023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E601E0-E955-64A4-5D11-1C98F233B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A662E-9C8E-0F67-23C9-187F2FD99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B6AB7-248B-E046-9402-D3FA2E81E31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934904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585B5-A303-CA86-C224-161DB8CCD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6A858-FEA1-EE29-09E3-3015A5C52F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94C53-BF7A-E631-CA6C-BB069A32E3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BCE0F4-6D4F-0675-2BC0-956D04A58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146B-A831-874C-B3FC-2A7CFC27174E}" type="datetimeFigureOut">
              <a:rPr lang="en-FI" smtClean="0"/>
              <a:t>4.4.2023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479A1E-6EEF-8AE0-E4E9-8BAF5E240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3464C3-234F-B55C-B25D-4877DB241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B6AB7-248B-E046-9402-D3FA2E81E31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221229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160C0-8B3B-2C2E-2FF9-5366223F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17AA8-B665-62AD-669E-4D582A1B9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C5C6A-3379-35BE-5F59-5F814E9F83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5178CB-AEFA-84FC-0032-2071827193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7DC843-16F0-F830-E538-D19C09D5B1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0EF2FB-6B79-19B4-F9DD-1EA8EC119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146B-A831-874C-B3FC-2A7CFC27174E}" type="datetimeFigureOut">
              <a:rPr lang="en-FI" smtClean="0"/>
              <a:t>4.4.2023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1CEC7B-D065-E2A7-8AA9-2F47F9089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470EFF-728A-D470-6DA2-3BABCF9FA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B6AB7-248B-E046-9402-D3FA2E81E31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066403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5AC79-E3DD-622E-71A6-F5F745116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D01946-1A96-B78E-2B42-74C2030DB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146B-A831-874C-B3FC-2A7CFC27174E}" type="datetimeFigureOut">
              <a:rPr lang="en-FI" smtClean="0"/>
              <a:t>4.4.2023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F30BAD-FEEB-2DC3-3872-63FC8F1A6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FB92AC-66BC-A5B3-AA95-D6B1831BF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B6AB7-248B-E046-9402-D3FA2E81E31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30884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9249BA-D296-3765-4688-6541C4074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146B-A831-874C-B3FC-2A7CFC27174E}" type="datetimeFigureOut">
              <a:rPr lang="en-FI" smtClean="0"/>
              <a:t>4.4.2023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FAFD9D-69CF-F8F4-4C53-14E9CD774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31623-83B9-64ED-9296-ABCCC706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B6AB7-248B-E046-9402-D3FA2E81E31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42934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2C157-CE2C-1615-AD45-5D9309877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7E814-4BCB-731D-BD4B-044BA9173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EDE50B-83F3-2704-FC9F-26CA82A914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6ADDC7-C9F0-5048-A40B-A88738476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146B-A831-874C-B3FC-2A7CFC27174E}" type="datetimeFigureOut">
              <a:rPr lang="en-FI" smtClean="0"/>
              <a:t>4.4.2023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165F2E-6200-3C1E-0EAE-DC9446728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8919D-E873-844F-FA79-EF3497EAF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B6AB7-248B-E046-9402-D3FA2E81E31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058978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DB122-972C-4392-6C75-F8CC691CC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23F832-7E5F-847D-4AF6-CAE9989C58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9B2444-CBF0-1377-6653-BC6751E214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F58C0C-32A2-BAC5-194E-913779332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146B-A831-874C-B3FC-2A7CFC27174E}" type="datetimeFigureOut">
              <a:rPr lang="en-FI" smtClean="0"/>
              <a:t>4.4.2023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9863D0-5346-95C9-F6D8-F61FD3594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5CD60-D63E-07A5-7B5D-19B4D375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B6AB7-248B-E046-9402-D3FA2E81E31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506772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6BD78-A990-8E98-6753-B9CA3EE84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D65361-2ECE-B0A2-3689-70540D18F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FF3703-C661-B3FF-BCB9-8D4432679D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79146B-A831-874C-B3FC-2A7CFC27174E}" type="datetimeFigureOut">
              <a:rPr lang="en-FI" smtClean="0"/>
              <a:t>4.4.2023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DBBF6-9188-72A2-7199-1E9BD412C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BEF2F-084E-0FDC-2DEA-A45E37A6DE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B6AB7-248B-E046-9402-D3FA2E81E31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2484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0B7582A1-1FA7-CA99-5EB6-FCB08EFEC1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5382" b="1034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056A20-722F-7D2F-78CF-0F3F8A8118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FI" sz="5100" dirty="0">
                <a:solidFill>
                  <a:srgbClr val="FFFFFF"/>
                </a:solidFill>
              </a:rPr>
              <a:t>Lecture 4 </a:t>
            </a:r>
            <a:br>
              <a:rPr lang="en-FI" sz="5100" dirty="0">
                <a:solidFill>
                  <a:srgbClr val="FFFFFF"/>
                </a:solidFill>
              </a:rPr>
            </a:br>
            <a:r>
              <a:rPr lang="en-FI" sz="5100" dirty="0">
                <a:solidFill>
                  <a:srgbClr val="FFFFFF"/>
                </a:solidFill>
              </a:rPr>
              <a:t>Immutable Collections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B01CE4-1856-A1D6-19AB-31BC2C5A18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FI" dirty="0">
                <a:solidFill>
                  <a:srgbClr val="FFFFFF"/>
                </a:solidFill>
              </a:rPr>
              <a:t>4.3.2023</a:t>
            </a:r>
          </a:p>
          <a:p>
            <a:r>
              <a:rPr lang="en-FI" dirty="0">
                <a:solidFill>
                  <a:srgbClr val="FFFFFF"/>
                </a:solidFill>
              </a:rPr>
              <a:t>Iflaah Salman</a:t>
            </a:r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170FC0E-EBD1-7082-2308-13199DA95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5991222"/>
            <a:ext cx="19050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040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FC337-FC0A-D87F-39AE-872D27B23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62466"/>
            <a:ext cx="4064000" cy="1325563"/>
          </a:xfrm>
        </p:spPr>
        <p:txBody>
          <a:bodyPr/>
          <a:lstStyle/>
          <a:p>
            <a:r>
              <a:rPr lang="en-FI" dirty="0"/>
              <a:t>Immutable Lists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F2D1413-5A20-9EF8-74ED-DF3B6EAEB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60" y="1715759"/>
            <a:ext cx="6057900" cy="7239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3967BD-4ABE-8DA0-793F-E66AB2776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60" y="2429664"/>
            <a:ext cx="5510017" cy="36530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1842F5-04D6-E03C-A633-F5E7808F395A}"/>
              </a:ext>
            </a:extLst>
          </p:cNvPr>
          <p:cNvSpPr txBox="1"/>
          <p:nvPr/>
        </p:nvSpPr>
        <p:spPr>
          <a:xfrm>
            <a:off x="6970292" y="1367835"/>
            <a:ext cx="39497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b="0" i="0" dirty="0">
                <a:effectLst/>
              </a:rPr>
              <a:t>the </a:t>
            </a:r>
            <a:r>
              <a:rPr lang="en-GB" sz="2200" b="1" i="0" dirty="0">
                <a:effectLst/>
              </a:rPr>
              <a:t>.</a:t>
            </a:r>
            <a:r>
              <a:rPr lang="en-GB" sz="2200" b="1" i="0" dirty="0" err="1">
                <a:effectLst/>
              </a:rPr>
              <a:t>mkString</a:t>
            </a:r>
            <a:r>
              <a:rPr lang="en-GB" sz="2200" dirty="0"/>
              <a:t> </a:t>
            </a:r>
            <a:r>
              <a:rPr lang="en-GB" sz="2200" b="0" i="0" dirty="0">
                <a:effectLst/>
              </a:rPr>
              <a:t>method </a:t>
            </a:r>
            <a:r>
              <a:rPr lang="en-GB" sz="2200" b="0" i="0" dirty="0">
                <a:solidFill>
                  <a:srgbClr val="C00000"/>
                </a:solidFill>
                <a:effectLst/>
              </a:rPr>
              <a:t>converts the contents </a:t>
            </a:r>
            <a:r>
              <a:rPr lang="en-GB" sz="2200" b="0" i="0" dirty="0">
                <a:effectLst/>
              </a:rPr>
              <a:t>of the list </a:t>
            </a:r>
            <a:r>
              <a:rPr lang="en-GB" sz="2200" b="0" i="0" dirty="0">
                <a:solidFill>
                  <a:srgbClr val="C00000"/>
                </a:solidFill>
                <a:effectLst/>
              </a:rPr>
              <a:t>into a string</a:t>
            </a:r>
            <a:r>
              <a:rPr lang="en-GB" sz="2200" b="0" i="0" dirty="0">
                <a:effectLst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b="0" i="0" dirty="0">
                <a:effectLst/>
              </a:rPr>
              <a:t>each element in the list </a:t>
            </a:r>
            <a:r>
              <a:rPr lang="en-GB" sz="2200" b="0" i="0" dirty="0">
                <a:solidFill>
                  <a:srgbClr val="C00000"/>
                </a:solidFill>
                <a:effectLst/>
              </a:rPr>
              <a:t>separated by the string </a:t>
            </a:r>
            <a:r>
              <a:rPr lang="en-GB" sz="2200" b="0" i="0" dirty="0">
                <a:effectLst/>
              </a:rPr>
              <a:t>passed into the method.</a:t>
            </a:r>
            <a:endParaRPr lang="en-FI" sz="2200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4F743FE0-E825-2F91-7B1C-C38DE3915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6671" y="4067018"/>
            <a:ext cx="6667500" cy="1325563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96D81F-301F-7EFB-7F0A-B49295D2DB7A}"/>
              </a:ext>
            </a:extLst>
          </p:cNvPr>
          <p:cNvSpPr txBox="1"/>
          <p:nvPr/>
        </p:nvSpPr>
        <p:spPr>
          <a:xfrm>
            <a:off x="641660" y="3306184"/>
            <a:ext cx="2605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3200" dirty="0"/>
              <a:t>List Processing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383091-3255-AFD8-6080-71392DD83C89}"/>
              </a:ext>
            </a:extLst>
          </p:cNvPr>
          <p:cNvSpPr txBox="1"/>
          <p:nvPr/>
        </p:nvSpPr>
        <p:spPr>
          <a:xfrm>
            <a:off x="466725" y="4063031"/>
            <a:ext cx="423545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FI" sz="2200" dirty="0"/>
              <a:t>We can </a:t>
            </a:r>
            <a:r>
              <a:rPr lang="en-FI" sz="2200" dirty="0">
                <a:solidFill>
                  <a:srgbClr val="C00000"/>
                </a:solidFill>
              </a:rPr>
              <a:t>process elements </a:t>
            </a:r>
            <a:r>
              <a:rPr lang="en-FI" sz="2200" dirty="0"/>
              <a:t>in the List because it is </a:t>
            </a:r>
            <a:r>
              <a:rPr lang="en-FI" sz="2200" dirty="0">
                <a:solidFill>
                  <a:srgbClr val="C00000"/>
                </a:solidFill>
              </a:rPr>
              <a:t>an iterable collection</a:t>
            </a:r>
            <a:r>
              <a:rPr lang="en-FI" sz="2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b="1" i="0" dirty="0">
                <a:effectLst/>
                <a:latin typeface="Courier New" panose="02070309020205020404" pitchFamily="49" charset="0"/>
              </a:rPr>
              <a:t>foreach</a:t>
            </a:r>
            <a:r>
              <a:rPr lang="en-GB" sz="2200" dirty="0">
                <a:latin typeface="Courier New" panose="02070309020205020404" pitchFamily="49" charset="0"/>
              </a:rPr>
              <a:t> </a:t>
            </a:r>
            <a:r>
              <a:rPr lang="en-GB" sz="2200" dirty="0"/>
              <a:t>is a </a:t>
            </a:r>
            <a:r>
              <a:rPr lang="en-GB" sz="2200" b="0" i="0" dirty="0">
                <a:effectLst/>
              </a:rPr>
              <a:t>higher-order function that can </a:t>
            </a:r>
            <a:r>
              <a:rPr lang="en-GB" sz="2200" b="0" i="0" dirty="0">
                <a:solidFill>
                  <a:srgbClr val="C00000"/>
                </a:solidFill>
                <a:effectLst/>
              </a:rPr>
              <a:t>take a function to apply to each element</a:t>
            </a:r>
            <a:r>
              <a:rPr lang="en-GB" sz="2200" b="0" i="0" dirty="0">
                <a:effectLst/>
              </a:rPr>
              <a:t> in the List in turn.</a:t>
            </a:r>
            <a:endParaRPr lang="en-FI" sz="2200" dirty="0"/>
          </a:p>
        </p:txBody>
      </p:sp>
    </p:spTree>
    <p:extLst>
      <p:ext uri="{BB962C8B-B14F-4D97-AF65-F5344CB8AC3E}">
        <p14:creationId xmlns:p14="http://schemas.microsoft.com/office/powerpoint/2010/main" val="1145982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13AA5-ECBA-8CC7-E1BC-3688C49AA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62600" cy="1325563"/>
          </a:xfrm>
        </p:spPr>
        <p:txBody>
          <a:bodyPr/>
          <a:lstStyle/>
          <a:p>
            <a:r>
              <a:rPr lang="en-FI" dirty="0"/>
              <a:t>List Processing via HOFs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328E791-D925-564C-880D-9CA54894B6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000" y="1135063"/>
            <a:ext cx="6426202" cy="2103437"/>
          </a:xfr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A699F38-6E81-F54E-A9EA-7AC54F8ED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2" y="2425700"/>
            <a:ext cx="2806700" cy="81280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A80506-02E7-02FA-7A84-6E58CC5D4BAC}"/>
              </a:ext>
            </a:extLst>
          </p:cNvPr>
          <p:cNvSpPr txBox="1"/>
          <p:nvPr/>
        </p:nvSpPr>
        <p:spPr>
          <a:xfrm>
            <a:off x="6623050" y="1135063"/>
            <a:ext cx="4089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b="1" dirty="0"/>
              <a:t>f</a:t>
            </a:r>
            <a:r>
              <a:rPr lang="en-FI" sz="2200" b="1" dirty="0"/>
              <a:t>ilter: </a:t>
            </a:r>
            <a:r>
              <a:rPr lang="en-GB" sz="2200" b="0" i="0" dirty="0">
                <a:effectLst/>
              </a:rPr>
              <a:t>to select only certain elements in a list that meet a specific criterion.</a:t>
            </a:r>
            <a:endParaRPr lang="en-FI" sz="2200" b="1" dirty="0"/>
          </a:p>
        </p:txBody>
      </p:sp>
      <p:pic>
        <p:nvPicPr>
          <p:cNvPr id="10" name="Picture 9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2A0A5C0E-0B8A-0171-0C10-0DD7C2FE1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" y="3888704"/>
            <a:ext cx="7772400" cy="1719454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24C969-CF42-3D71-75B0-FC957F95C1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5847" y="5616025"/>
            <a:ext cx="5092700" cy="57150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E8AE84-FE8C-5757-44C2-590E3EA1781C}"/>
              </a:ext>
            </a:extLst>
          </p:cNvPr>
          <p:cNvSpPr txBox="1"/>
          <p:nvPr/>
        </p:nvSpPr>
        <p:spPr>
          <a:xfrm>
            <a:off x="8216900" y="3819770"/>
            <a:ext cx="27051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b="1" dirty="0">
                <a:latin typeface="Times New Roman" panose="02020603050405020304" pitchFamily="18" charset="0"/>
              </a:rPr>
              <a:t>m</a:t>
            </a:r>
            <a:r>
              <a:rPr lang="en-GB" sz="2200" b="1" i="0" dirty="0">
                <a:effectLst/>
                <a:latin typeface="Times New Roman" panose="02020603050405020304" pitchFamily="18" charset="0"/>
              </a:rPr>
              <a:t>ap</a:t>
            </a:r>
            <a:r>
              <a:rPr lang="en-GB" sz="2200" b="0" i="0" dirty="0">
                <a:effectLst/>
                <a:latin typeface="Times New Roman" panose="02020603050405020304" pitchFamily="18" charset="0"/>
              </a:rPr>
              <a:t>: </a:t>
            </a:r>
            <a:r>
              <a:rPr lang="en-GB" sz="2200" b="0" i="0" dirty="0">
                <a:effectLst/>
              </a:rPr>
              <a:t>apply a function to each of the elements in a list and create a new list of the same size</a:t>
            </a:r>
            <a:endParaRPr lang="en-FI" sz="22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C407C6-295B-EA9B-E2AC-F8941D3BC8D2}"/>
              </a:ext>
            </a:extLst>
          </p:cNvPr>
          <p:cNvCxnSpPr/>
          <p:nvPr/>
        </p:nvCxnSpPr>
        <p:spPr>
          <a:xfrm>
            <a:off x="2408663" y="2832100"/>
            <a:ext cx="2319454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4CCBCE8-E9C8-BC86-09CB-76D66C15031F}"/>
              </a:ext>
            </a:extLst>
          </p:cNvPr>
          <p:cNvCxnSpPr/>
          <p:nvPr/>
        </p:nvCxnSpPr>
        <p:spPr>
          <a:xfrm>
            <a:off x="2408663" y="5270500"/>
            <a:ext cx="2319454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197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13AA5-ECBA-8CC7-E1BC-3688C49AA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096000" cy="1325563"/>
          </a:xfrm>
        </p:spPr>
        <p:txBody>
          <a:bodyPr/>
          <a:lstStyle/>
          <a:p>
            <a:r>
              <a:rPr lang="en-FI" b="1" dirty="0">
                <a:solidFill>
                  <a:schemeClr val="accent6"/>
                </a:solidFill>
              </a:rPr>
              <a:t>List Processing via HOFs!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80506-02E7-02FA-7A84-6E58CC5D4BAC}"/>
              </a:ext>
            </a:extLst>
          </p:cNvPr>
          <p:cNvSpPr txBox="1"/>
          <p:nvPr/>
        </p:nvSpPr>
        <p:spPr>
          <a:xfrm>
            <a:off x="7706577" y="-10896"/>
            <a:ext cx="4466373" cy="687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b="1" i="0" dirty="0" err="1">
                <a:effectLst/>
              </a:rPr>
              <a:t>foldLeft</a:t>
            </a:r>
            <a:r>
              <a:rPr lang="en-GB" sz="2100" b="0" i="0" dirty="0">
                <a:effectLst/>
              </a:rPr>
              <a:t> or </a:t>
            </a:r>
            <a:r>
              <a:rPr lang="en-GB" sz="2100" b="1" i="0" dirty="0" err="1">
                <a:effectLst/>
              </a:rPr>
              <a:t>foldRight</a:t>
            </a:r>
            <a:r>
              <a:rPr lang="en-FI" sz="2100" b="1" dirty="0"/>
              <a:t>: </a:t>
            </a:r>
            <a:r>
              <a:rPr lang="en-GB" sz="2100" b="0" i="0" dirty="0">
                <a:effectLst/>
              </a:rPr>
              <a:t>to </a:t>
            </a:r>
            <a:r>
              <a:rPr lang="en-GB" sz="2100" b="0" i="0" dirty="0">
                <a:solidFill>
                  <a:srgbClr val="C00000"/>
                </a:solidFill>
                <a:effectLst/>
              </a:rPr>
              <a:t>apply a function to all the elements </a:t>
            </a:r>
            <a:r>
              <a:rPr lang="en-GB" sz="2100" b="0" i="0" dirty="0">
                <a:effectLst/>
              </a:rPr>
              <a:t>in the list and gather the </a:t>
            </a:r>
            <a:r>
              <a:rPr lang="en-GB" sz="2100" b="0" i="0" dirty="0">
                <a:solidFill>
                  <a:srgbClr val="C00000"/>
                </a:solidFill>
                <a:effectLst/>
              </a:rPr>
              <a:t>results into a single value</a:t>
            </a:r>
            <a:r>
              <a:rPr lang="en-GB" sz="2100" b="0" i="0" dirty="0">
                <a:effectLst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b="1" i="0" dirty="0" err="1">
                <a:effectLst/>
              </a:rPr>
              <a:t>foldLeft</a:t>
            </a:r>
            <a:r>
              <a:rPr lang="en-GB" sz="2100" b="0" i="0" dirty="0">
                <a:effectLst/>
              </a:rPr>
              <a:t> is </a:t>
            </a:r>
            <a:r>
              <a:rPr lang="en-GB" sz="2100" b="0" i="0" dirty="0">
                <a:solidFill>
                  <a:srgbClr val="C00000"/>
                </a:solidFill>
                <a:effectLst/>
              </a:rPr>
              <a:t>a multi-argument </a:t>
            </a:r>
            <a:r>
              <a:rPr lang="en-GB" sz="2100" b="0" i="0" dirty="0">
                <a:effectLst/>
              </a:rPr>
              <a:t>list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b="1" i="0" dirty="0" err="1">
                <a:effectLst/>
              </a:rPr>
              <a:t>foldLeft</a:t>
            </a:r>
            <a:r>
              <a:rPr lang="en-GB" sz="2100" b="0" i="0" dirty="0">
                <a:effectLst/>
              </a:rPr>
              <a:t> operation </a:t>
            </a:r>
            <a:r>
              <a:rPr lang="en-GB" sz="2100" b="0" i="0" dirty="0">
                <a:solidFill>
                  <a:srgbClr val="C00000"/>
                </a:solidFill>
                <a:effectLst/>
              </a:rPr>
              <a:t>takes an initial value</a:t>
            </a:r>
            <a:r>
              <a:rPr lang="en-GB" sz="2100" b="0" i="0" dirty="0">
                <a:effectLst/>
              </a:rPr>
              <a:t> (or state) and propagates with </a:t>
            </a:r>
            <a:r>
              <a:rPr lang="en-GB" sz="2100" b="0" i="0" dirty="0">
                <a:solidFill>
                  <a:srgbClr val="C00000"/>
                </a:solidFill>
                <a:effectLst/>
              </a:rPr>
              <a:t>the result of one evaluation being passed as input to the next.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b="0" i="0" dirty="0">
                <a:effectLst/>
              </a:rPr>
              <a:t>It </a:t>
            </a:r>
            <a:r>
              <a:rPr lang="en-GB" sz="2100" b="0" i="0" dirty="0">
                <a:solidFill>
                  <a:srgbClr val="C00000"/>
                </a:solidFill>
                <a:effectLst/>
              </a:rPr>
              <a:t>starts from the leftmost</a:t>
            </a:r>
            <a:r>
              <a:rPr lang="en-GB" sz="2100" b="0" i="0" dirty="0">
                <a:effectLst/>
              </a:rPr>
              <a:t> element and processes </a:t>
            </a:r>
            <a:r>
              <a:rPr lang="en-GB" sz="2100" b="0" i="0" dirty="0">
                <a:solidFill>
                  <a:srgbClr val="C00000"/>
                </a:solidFill>
                <a:effectLst/>
              </a:rPr>
              <a:t>towards the right end</a:t>
            </a:r>
            <a:r>
              <a:rPr lang="en-GB" sz="2100" b="0" i="0" dirty="0">
                <a:effectLst/>
              </a:rPr>
              <a:t> of the list.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b="0" i="0" dirty="0">
                <a:effectLst/>
              </a:rPr>
              <a:t>The </a:t>
            </a:r>
            <a:r>
              <a:rPr lang="en-GB" sz="2100" b="0" i="0" dirty="0">
                <a:solidFill>
                  <a:srgbClr val="C00000"/>
                </a:solidFill>
                <a:effectLst/>
              </a:rPr>
              <a:t>first argument </a:t>
            </a:r>
            <a:r>
              <a:rPr lang="en-GB" sz="2100" b="0" i="0" dirty="0">
                <a:effectLst/>
              </a:rPr>
              <a:t>takes the </a:t>
            </a:r>
            <a:r>
              <a:rPr lang="en-GB" sz="2100" b="0" i="0" dirty="0">
                <a:solidFill>
                  <a:srgbClr val="C00000"/>
                </a:solidFill>
                <a:effectLst/>
              </a:rPr>
              <a:t>initial value</a:t>
            </a:r>
            <a:r>
              <a:rPr lang="en-GB" sz="2100" b="0" i="0" dirty="0">
                <a:effectLst/>
              </a:rPr>
              <a:t> to use and the </a:t>
            </a:r>
            <a:r>
              <a:rPr lang="en-GB" sz="2100" b="0" i="0" dirty="0">
                <a:solidFill>
                  <a:srgbClr val="C00000"/>
                </a:solidFill>
                <a:effectLst/>
              </a:rPr>
              <a:t>second argument list takes the function to apply</a:t>
            </a:r>
            <a:r>
              <a:rPr lang="en-GB" sz="2100" b="0" i="0" dirty="0">
                <a:effectLst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b="0" i="0" dirty="0">
                <a:effectLst/>
              </a:rPr>
              <a:t>The result return from this function is then passed to the next invocation of the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I" sz="2100" b="1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36044655-8128-7E8E-9D83-5990A5A10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" y="1325563"/>
            <a:ext cx="7414477" cy="1105604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70C18C49-1742-4A0B-C500-9675F3918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" y="2799957"/>
            <a:ext cx="7336418" cy="1566624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A58AE5-07CD-AB72-55DD-F857AED2A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187" y="5688723"/>
            <a:ext cx="6966585" cy="5842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A6D311-921F-8D60-1303-D8BDAC4A2C6A}"/>
              </a:ext>
            </a:extLst>
          </p:cNvPr>
          <p:cNvSpPr txBox="1"/>
          <p:nvPr/>
        </p:nvSpPr>
        <p:spPr>
          <a:xfrm>
            <a:off x="231529" y="4619704"/>
            <a:ext cx="6635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b="1" dirty="0"/>
              <a:t>f</a:t>
            </a:r>
            <a:r>
              <a:rPr lang="en-FI" sz="2200" b="1" dirty="0"/>
              <a:t>oldleft </a:t>
            </a:r>
            <a:r>
              <a:rPr lang="en-FI" sz="2200" dirty="0"/>
              <a:t>is preferred over </a:t>
            </a:r>
            <a:r>
              <a:rPr lang="en-FI" sz="2200" b="1" dirty="0"/>
              <a:t>foldright</a:t>
            </a:r>
            <a:r>
              <a:rPr lang="en-FI" sz="2200" dirty="0"/>
              <a:t> when t</a:t>
            </a:r>
            <a:r>
              <a:rPr lang="en-GB" sz="2200" dirty="0"/>
              <a:t>he</a:t>
            </a:r>
            <a:r>
              <a:rPr lang="en-FI" sz="2200" dirty="0"/>
              <a:t> lists are large. Therefore, it is better to </a:t>
            </a:r>
            <a:r>
              <a:rPr lang="en-FI" sz="2200" b="1" dirty="0"/>
              <a:t>reverse</a:t>
            </a:r>
            <a:r>
              <a:rPr lang="en-FI" sz="2200" dirty="0"/>
              <a:t> the list and apply </a:t>
            </a:r>
            <a:r>
              <a:rPr lang="en-FI" sz="2200" b="1" dirty="0"/>
              <a:t>foldleft</a:t>
            </a:r>
          </a:p>
        </p:txBody>
      </p:sp>
    </p:spTree>
    <p:extLst>
      <p:ext uri="{BB962C8B-B14F-4D97-AF65-F5344CB8AC3E}">
        <p14:creationId xmlns:p14="http://schemas.microsoft.com/office/powerpoint/2010/main" val="500555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D11F9F9-1C87-EB4B-2CCA-3DCCCBD2DF3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096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solidFill>
                  <a:schemeClr val="accent6"/>
                </a:solidFill>
              </a:rPr>
              <a:t>List Processing via HOFs!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1083903F-00D6-F8E1-C3F9-862B535EE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" y="1231652"/>
            <a:ext cx="6597650" cy="13843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1B2E7D-DE5A-ED18-196E-7B3B94E0E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50" y="4346298"/>
            <a:ext cx="6597650" cy="91150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10DE40-1FED-9DD4-3118-BD57774043CE}"/>
              </a:ext>
            </a:extLst>
          </p:cNvPr>
          <p:cNvSpPr txBox="1"/>
          <p:nvPr/>
        </p:nvSpPr>
        <p:spPr>
          <a:xfrm>
            <a:off x="6915150" y="1236415"/>
            <a:ext cx="51181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b="1" dirty="0"/>
              <a:t>f</a:t>
            </a:r>
            <a:r>
              <a:rPr lang="en-GB" sz="2200" b="1" i="0" dirty="0">
                <a:effectLst/>
              </a:rPr>
              <a:t>latten</a:t>
            </a:r>
            <a:r>
              <a:rPr lang="en-GB" sz="2200" b="0" i="0" dirty="0">
                <a:effectLst/>
              </a:rPr>
              <a:t> can be used to flatten a list.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b="0" i="0" dirty="0">
                <a:effectLst/>
              </a:rPr>
              <a:t>given a list of Lists, it can return a single list.</a:t>
            </a:r>
            <a:endParaRPr lang="en-FI" sz="2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D7BD08-AEFB-51FD-3ADC-D5DC018F25D5}"/>
              </a:ext>
            </a:extLst>
          </p:cNvPr>
          <p:cNvSpPr txBox="1"/>
          <p:nvPr/>
        </p:nvSpPr>
        <p:spPr>
          <a:xfrm>
            <a:off x="7207250" y="3857416"/>
            <a:ext cx="45339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b="1" i="0" dirty="0" err="1">
                <a:effectLst/>
              </a:rPr>
              <a:t>flatMap</a:t>
            </a:r>
            <a:r>
              <a:rPr lang="en-GB" sz="2200" b="0" i="0" dirty="0">
                <a:effectLst/>
              </a:rPr>
              <a:t> is essentially </a:t>
            </a:r>
            <a:r>
              <a:rPr lang="en-GB" sz="2200" b="1" i="1" dirty="0">
                <a:effectLst/>
              </a:rPr>
              <a:t>map</a:t>
            </a:r>
            <a:r>
              <a:rPr lang="en-GB" sz="2200" b="0" i="0" dirty="0">
                <a:effectLst/>
              </a:rPr>
              <a:t> plus </a:t>
            </a:r>
            <a:r>
              <a:rPr lang="en-GB" sz="2200" b="1" i="1" dirty="0">
                <a:effectLst/>
              </a:rPr>
              <a:t>flatten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b="0" i="0" dirty="0">
                <a:effectLst/>
              </a:rPr>
              <a:t>The function given to </a:t>
            </a:r>
            <a:r>
              <a:rPr lang="en-GB" sz="2200" b="1" i="0" dirty="0" err="1">
                <a:effectLst/>
              </a:rPr>
              <a:t>flatMap</a:t>
            </a:r>
            <a:r>
              <a:rPr lang="en-GB" sz="2200" b="0" i="0" dirty="0">
                <a:effectLst/>
              </a:rPr>
              <a:t> is expected to return a list of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b="1" i="0" dirty="0" err="1">
                <a:effectLst/>
              </a:rPr>
              <a:t>flatMap</a:t>
            </a:r>
            <a:r>
              <a:rPr lang="en-GB" sz="2200" b="0" i="0" dirty="0">
                <a:effectLst/>
              </a:rPr>
              <a:t> is used to convert the array to a list and then to </a:t>
            </a:r>
            <a:r>
              <a:rPr lang="en-GB" sz="2200" b="1" i="1" dirty="0">
                <a:effectLst/>
              </a:rPr>
              <a:t>flatten</a:t>
            </a:r>
            <a:r>
              <a:rPr lang="en-GB" sz="2200" b="0" i="0" dirty="0">
                <a:effectLst/>
              </a:rPr>
              <a:t> the two lists into a single list.</a:t>
            </a:r>
            <a:endParaRPr lang="en-FI" sz="2200" b="1" i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A2C035-5CA4-3537-DA8A-7DE4791C1258}"/>
              </a:ext>
            </a:extLst>
          </p:cNvPr>
          <p:cNvCxnSpPr>
            <a:cxnSpLocks/>
          </p:cNvCxnSpPr>
          <p:nvPr/>
        </p:nvCxnSpPr>
        <p:spPr>
          <a:xfrm flipH="1" flipV="1">
            <a:off x="5600700" y="5054600"/>
            <a:ext cx="1727200" cy="56698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259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95252-DA10-657B-3692-A23DFB2FC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Converting to a List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67F8AC9-4BAE-7F3C-012D-E052E762C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4512971"/>
            <a:ext cx="7772400" cy="1439333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11" name="Picture 10" descr="Text&#10;&#10;Description automatically generated with low confidence">
            <a:extLst>
              <a:ext uri="{FF2B5EF4-FFF2-40B4-BE49-F238E27FC236}">
                <a16:creationId xmlns:a16="http://schemas.microsoft.com/office/drawing/2014/main" id="{425C0582-0486-7AA3-3051-9E3E4A4AC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01516"/>
            <a:ext cx="3581400" cy="7239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D807F4-B73D-D1EB-5053-39C9536B7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50" y="3727966"/>
            <a:ext cx="4051300" cy="4445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A3AFD349-71E2-9006-5EA1-007CD9EAF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583254"/>
            <a:ext cx="4114800" cy="6985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F67CF6C-A8B2-675A-0799-B8E4420FE91B}"/>
              </a:ext>
            </a:extLst>
          </p:cNvPr>
          <p:cNvSpPr txBox="1"/>
          <p:nvPr/>
        </p:nvSpPr>
        <p:spPr>
          <a:xfrm>
            <a:off x="5221850" y="1690688"/>
            <a:ext cx="17482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A</a:t>
            </a:r>
            <a:r>
              <a:rPr lang="en-FI" sz="2200" dirty="0"/>
              <a:t>rray to a List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A60161-6330-5573-50BE-31EBB0DA0FDF}"/>
              </a:ext>
            </a:extLst>
          </p:cNvPr>
          <p:cNvSpPr txBox="1"/>
          <p:nvPr/>
        </p:nvSpPr>
        <p:spPr>
          <a:xfrm>
            <a:off x="4584048" y="2788444"/>
            <a:ext cx="18042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2200" dirty="0"/>
              <a:t>String to a List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31E248-9B15-1B39-B4C9-4B9E70936CB1}"/>
              </a:ext>
            </a:extLst>
          </p:cNvPr>
          <p:cNvSpPr txBox="1"/>
          <p:nvPr/>
        </p:nvSpPr>
        <p:spPr>
          <a:xfrm>
            <a:off x="5067300" y="3765550"/>
            <a:ext cx="35080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G</a:t>
            </a:r>
            <a:r>
              <a:rPr lang="en-FI" sz="2200" dirty="0"/>
              <a:t>enerated sequence to a List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CE25F4-3DB4-AE89-248C-72211F3738C5}"/>
              </a:ext>
            </a:extLst>
          </p:cNvPr>
          <p:cNvSpPr txBox="1"/>
          <p:nvPr/>
        </p:nvSpPr>
        <p:spPr>
          <a:xfrm>
            <a:off x="8699500" y="4662050"/>
            <a:ext cx="22002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2200" dirty="0"/>
              <a:t>Set or Map to List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0594C7-1100-9ED3-DB4C-91F14D6F42A3}"/>
              </a:ext>
            </a:extLst>
          </p:cNvPr>
          <p:cNvSpPr txBox="1"/>
          <p:nvPr/>
        </p:nvSpPr>
        <p:spPr>
          <a:xfrm>
            <a:off x="8699500" y="5182863"/>
            <a:ext cx="31859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b="0" i="0" dirty="0">
                <a:effectLst/>
              </a:rPr>
              <a:t>A </a:t>
            </a:r>
            <a:r>
              <a:rPr lang="en-GB" sz="2200" b="0" i="1" dirty="0">
                <a:effectLst/>
              </a:rPr>
              <a:t>Set</a:t>
            </a:r>
            <a:r>
              <a:rPr lang="en-GB" sz="2200" b="0" i="0" dirty="0">
                <a:effectLst/>
              </a:rPr>
              <a:t> does not allow a duplicate of an element.</a:t>
            </a:r>
            <a:endParaRPr lang="en-FI" sz="2200" dirty="0"/>
          </a:p>
        </p:txBody>
      </p:sp>
    </p:spTree>
    <p:extLst>
      <p:ext uri="{BB962C8B-B14F-4D97-AF65-F5344CB8AC3E}">
        <p14:creationId xmlns:p14="http://schemas.microsoft.com/office/powerpoint/2010/main" val="3932259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7CE8A-8F80-9D9D-D3AC-48F247D10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461" y="-104775"/>
            <a:ext cx="10515600" cy="1325563"/>
          </a:xfrm>
        </p:spPr>
        <p:txBody>
          <a:bodyPr/>
          <a:lstStyle/>
          <a:p>
            <a:r>
              <a:rPr lang="en-FI" dirty="0"/>
              <a:t>Lists of user-defined types!!</a:t>
            </a:r>
          </a:p>
        </p:txBody>
      </p:sp>
      <p:pic>
        <p:nvPicPr>
          <p:cNvPr id="7" name="Content Placeholder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1E54BD4-B31F-38C4-A718-D3A8D9C74F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8800" y="1055688"/>
            <a:ext cx="5537200" cy="1509769"/>
          </a:xfr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0FB537-759C-B8B4-F98E-36F36B2B5DFB}"/>
              </a:ext>
            </a:extLst>
          </p:cNvPr>
          <p:cNvSpPr txBox="1"/>
          <p:nvPr/>
        </p:nvSpPr>
        <p:spPr>
          <a:xfrm>
            <a:off x="7330378" y="1810572"/>
            <a:ext cx="40259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W</a:t>
            </a:r>
            <a:r>
              <a:rPr lang="en-GB" sz="2200" b="0" i="0" dirty="0">
                <a:effectLst/>
              </a:rPr>
              <a:t>e can now also access the properties and methods defined in the class Person within the functions we apply to the elements of the list.</a:t>
            </a:r>
            <a:endParaRPr lang="en-FI" sz="2200" dirty="0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FEBEECD9-D14F-9451-A505-9F15761AF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2599549"/>
            <a:ext cx="5283200" cy="41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459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56A29-5E74-671E-FA6E-81B44368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Immutable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8170E-E6F3-CA03-D873-120B5C1CE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4800"/>
            <a:ext cx="10515600" cy="4602163"/>
          </a:xfrm>
        </p:spPr>
        <p:txBody>
          <a:bodyPr>
            <a:normAutofit fontScale="92500" lnSpcReduction="10000"/>
          </a:bodyPr>
          <a:lstStyle/>
          <a:p>
            <a:r>
              <a:rPr lang="en-GB" b="0" i="0" dirty="0">
                <a:effectLst/>
              </a:rPr>
              <a:t>A </a:t>
            </a:r>
            <a:r>
              <a:rPr lang="en-GB" b="0" i="0" dirty="0">
                <a:solidFill>
                  <a:srgbClr val="C00000"/>
                </a:solidFill>
                <a:effectLst/>
              </a:rPr>
              <a:t>Map</a:t>
            </a:r>
            <a:r>
              <a:rPr lang="en-GB" b="0" i="0" dirty="0">
                <a:effectLst/>
              </a:rPr>
              <a:t> is a set of associations, each representing </a:t>
            </a:r>
            <a:r>
              <a:rPr lang="en-GB" b="0" i="0" dirty="0">
                <a:solidFill>
                  <a:srgbClr val="C00000"/>
                </a:solidFill>
                <a:effectLst/>
              </a:rPr>
              <a:t>a key-value pair</a:t>
            </a:r>
            <a:r>
              <a:rPr lang="en-GB" b="0" i="0" dirty="0">
                <a:effectLst/>
              </a:rPr>
              <a:t>.</a:t>
            </a:r>
          </a:p>
          <a:p>
            <a:r>
              <a:rPr lang="en-FI" dirty="0"/>
              <a:t>T</a:t>
            </a:r>
            <a:r>
              <a:rPr lang="en-GB" dirty="0"/>
              <a:t>he</a:t>
            </a:r>
            <a:r>
              <a:rPr lang="en-FI" dirty="0"/>
              <a:t> </a:t>
            </a:r>
            <a:r>
              <a:rPr lang="en-FI" dirty="0">
                <a:solidFill>
                  <a:srgbClr val="C00000"/>
                </a:solidFill>
              </a:rPr>
              <a:t>values</a:t>
            </a:r>
            <a:r>
              <a:rPr lang="en-FI" dirty="0"/>
              <a:t> can be </a:t>
            </a:r>
            <a:r>
              <a:rPr lang="en-FI" dirty="0">
                <a:solidFill>
                  <a:srgbClr val="C00000"/>
                </a:solidFill>
              </a:rPr>
              <a:t>unordered</a:t>
            </a:r>
            <a:r>
              <a:rPr lang="en-FI" dirty="0"/>
              <a:t> and can be </a:t>
            </a:r>
            <a:r>
              <a:rPr lang="en-FI" dirty="0">
                <a:solidFill>
                  <a:srgbClr val="C00000"/>
                </a:solidFill>
              </a:rPr>
              <a:t>repeated</a:t>
            </a:r>
            <a:r>
              <a:rPr lang="en-FI" dirty="0"/>
              <a:t>, but </a:t>
            </a:r>
            <a:r>
              <a:rPr lang="en-FI" dirty="0">
                <a:solidFill>
                  <a:srgbClr val="C00000"/>
                </a:solidFill>
              </a:rPr>
              <a:t>every value</a:t>
            </a:r>
            <a:r>
              <a:rPr lang="en-FI" dirty="0"/>
              <a:t> has a key and </a:t>
            </a:r>
            <a:r>
              <a:rPr lang="en-FI" dirty="0">
                <a:solidFill>
                  <a:srgbClr val="C00000"/>
                </a:solidFill>
              </a:rPr>
              <a:t>keys are unique</a:t>
            </a:r>
            <a:r>
              <a:rPr lang="en-FI" dirty="0"/>
              <a:t>.</a:t>
            </a:r>
          </a:p>
          <a:p>
            <a:r>
              <a:rPr lang="en-GB" b="0" i="0" dirty="0">
                <a:effectLst/>
              </a:rPr>
              <a:t>Some Map implementations, like </a:t>
            </a:r>
            <a:r>
              <a:rPr lang="en-GB" b="0" i="0" dirty="0" err="1">
                <a:effectLst/>
              </a:rPr>
              <a:t>TreeMap</a:t>
            </a:r>
            <a:r>
              <a:rPr lang="en-GB" dirty="0"/>
              <a:t> </a:t>
            </a:r>
            <a:r>
              <a:rPr lang="en-GB" b="0" i="0" dirty="0">
                <a:effectLst/>
              </a:rPr>
              <a:t>and </a:t>
            </a:r>
            <a:r>
              <a:rPr lang="en-GB" b="0" i="0" dirty="0" err="1">
                <a:effectLst/>
              </a:rPr>
              <a:t>ArrayMap</a:t>
            </a:r>
            <a:r>
              <a:rPr lang="en-GB" b="0" i="0" dirty="0">
                <a:effectLst/>
              </a:rPr>
              <a:t>, guarantee a specific order.</a:t>
            </a:r>
          </a:p>
          <a:p>
            <a:r>
              <a:rPr lang="en-GB" b="1" i="0" dirty="0">
                <a:effectLst/>
              </a:rPr>
              <a:t>HashMap</a:t>
            </a:r>
            <a:r>
              <a:rPr lang="en-GB" b="0" i="0" dirty="0">
                <a:effectLst/>
              </a:rPr>
              <a:t> implementation does not guarantee a specific order.</a:t>
            </a:r>
          </a:p>
          <a:p>
            <a:pPr lvl="1"/>
            <a:r>
              <a:rPr lang="en-GB" sz="2500" b="0" i="0" dirty="0">
                <a:effectLst/>
              </a:rPr>
              <a:t>It is a </a:t>
            </a:r>
            <a:r>
              <a:rPr lang="en-GB" sz="2500" b="0" i="0" dirty="0">
                <a:solidFill>
                  <a:srgbClr val="C00000"/>
                </a:solidFill>
                <a:effectLst/>
              </a:rPr>
              <a:t>concrete immutable </a:t>
            </a:r>
            <a:r>
              <a:rPr lang="en-GB" sz="2500" b="0" i="0" dirty="0">
                <a:effectLst/>
              </a:rPr>
              <a:t>implementation based on Hash </a:t>
            </a:r>
            <a:r>
              <a:rPr lang="en-GB" sz="2500" b="0" i="0" dirty="0" err="1">
                <a:effectLst/>
              </a:rPr>
              <a:t>trie</a:t>
            </a:r>
            <a:r>
              <a:rPr lang="en-GB" sz="2500" b="0" i="0" dirty="0">
                <a:effectLst/>
              </a:rPr>
              <a:t>. </a:t>
            </a:r>
          </a:p>
          <a:p>
            <a:pPr lvl="1"/>
            <a:r>
              <a:rPr lang="en-GB" sz="2500" b="0" i="0" dirty="0">
                <a:effectLst/>
              </a:rPr>
              <a:t>To find a given key in a map, </a:t>
            </a:r>
            <a:r>
              <a:rPr lang="en-GB" sz="2500" b="0" i="0" dirty="0">
                <a:solidFill>
                  <a:srgbClr val="C00000"/>
                </a:solidFill>
                <a:effectLst/>
              </a:rPr>
              <a:t>the code first takes the hash code of the key </a:t>
            </a:r>
            <a:r>
              <a:rPr lang="en-GB" sz="2500" b="0" i="0" dirty="0">
                <a:effectLst/>
              </a:rPr>
              <a:t>and based on information held in the hash </a:t>
            </a:r>
            <a:r>
              <a:rPr lang="en-GB" sz="2500" b="0" i="0" dirty="0">
                <a:solidFill>
                  <a:srgbClr val="C00000"/>
                </a:solidFill>
                <a:effectLst/>
              </a:rPr>
              <a:t>finds the appropriate bucket </a:t>
            </a:r>
            <a:r>
              <a:rPr lang="en-GB" sz="2500" b="0" i="0" dirty="0">
                <a:effectLst/>
              </a:rPr>
              <a:t>into which the </a:t>
            </a:r>
            <a:r>
              <a:rPr lang="en-GB" sz="2500" b="0" i="0" dirty="0">
                <a:solidFill>
                  <a:srgbClr val="C00000"/>
                </a:solidFill>
                <a:effectLst/>
              </a:rPr>
              <a:t>key-value pair </a:t>
            </a:r>
            <a:r>
              <a:rPr lang="en-GB" sz="2500" b="0" i="0" dirty="0">
                <a:effectLst/>
              </a:rPr>
              <a:t>would have been </a:t>
            </a:r>
            <a:r>
              <a:rPr lang="en-GB" sz="2500" b="0" i="0" dirty="0">
                <a:solidFill>
                  <a:srgbClr val="C00000"/>
                </a:solidFill>
                <a:effectLst/>
              </a:rPr>
              <a:t>placed</a:t>
            </a:r>
            <a:r>
              <a:rPr lang="en-GB" sz="2500" b="0" i="0" dirty="0">
                <a:effectLst/>
              </a:rPr>
              <a:t>.</a:t>
            </a:r>
            <a:endParaRPr lang="en-GB" sz="2500" dirty="0"/>
          </a:p>
          <a:p>
            <a:pPr lvl="1"/>
            <a:r>
              <a:rPr lang="en-GB" sz="2500" dirty="0"/>
              <a:t>H</a:t>
            </a:r>
            <a:r>
              <a:rPr lang="en-GB" sz="2500" b="0" i="0" dirty="0">
                <a:effectLst/>
              </a:rPr>
              <a:t>ash </a:t>
            </a:r>
            <a:r>
              <a:rPr lang="en-GB" sz="2500" b="0" i="0" dirty="0" err="1">
                <a:effectLst/>
              </a:rPr>
              <a:t>trie</a:t>
            </a:r>
            <a:r>
              <a:rPr lang="en-GB" sz="2500" b="0" i="0" dirty="0">
                <a:effectLst/>
              </a:rPr>
              <a:t> strikes </a:t>
            </a:r>
            <a:r>
              <a:rPr lang="en-GB" sz="2500" b="0" i="0" dirty="0">
                <a:solidFill>
                  <a:srgbClr val="C00000"/>
                </a:solidFill>
                <a:effectLst/>
              </a:rPr>
              <a:t>a balance between </a:t>
            </a:r>
            <a:r>
              <a:rPr lang="en-GB" sz="2500" b="0" i="0" dirty="0">
                <a:effectLst/>
              </a:rPr>
              <a:t>reasonably </a:t>
            </a:r>
            <a:r>
              <a:rPr lang="en-GB" sz="2500" b="0" i="0" dirty="0">
                <a:solidFill>
                  <a:srgbClr val="C00000"/>
                </a:solidFill>
                <a:effectLst/>
              </a:rPr>
              <a:t>fast lookup </a:t>
            </a:r>
            <a:r>
              <a:rPr lang="en-GB" sz="2500" b="0" i="0" dirty="0">
                <a:effectLst/>
              </a:rPr>
              <a:t>and reasonably </a:t>
            </a:r>
            <a:r>
              <a:rPr lang="en-GB" sz="2500" b="0" i="0" dirty="0">
                <a:solidFill>
                  <a:srgbClr val="C00000"/>
                </a:solidFill>
                <a:effectLst/>
              </a:rPr>
              <a:t>efficient inserts and deletions</a:t>
            </a:r>
            <a:r>
              <a:rPr lang="en-GB" sz="2500" b="0" i="0" dirty="0">
                <a:effectLst/>
              </a:rPr>
              <a:t>.</a:t>
            </a:r>
            <a:br>
              <a:rPr lang="en-GB" sz="2500" dirty="0"/>
            </a:br>
            <a:endParaRPr lang="en-FI" sz="2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B7247A-5615-88DE-8F95-2F7F919B604C}"/>
              </a:ext>
            </a:extLst>
          </p:cNvPr>
          <p:cNvSpPr txBox="1"/>
          <p:nvPr/>
        </p:nvSpPr>
        <p:spPr>
          <a:xfrm>
            <a:off x="1594625" y="6055113"/>
            <a:ext cx="75584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 u="none" strike="noStrike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hash </a:t>
            </a:r>
            <a:r>
              <a:rPr lang="en-GB" b="0" i="0" u="none" strike="noStrike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trie</a:t>
            </a:r>
            <a:r>
              <a:rPr lang="en-GB" b="0" i="0" u="none" strike="noStrike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can refer to: Hash tree, a </a:t>
            </a:r>
            <a:r>
              <a:rPr lang="en-GB" b="0" i="0" u="none" strike="noStrike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trie</a:t>
            </a:r>
            <a:r>
              <a:rPr lang="en-GB" b="0" i="0" u="none" strike="noStrike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used to map hash values to keys.</a:t>
            </a:r>
            <a:endParaRPr lang="en-FI" dirty="0"/>
          </a:p>
          <a:p>
            <a:r>
              <a:rPr lang="en-GB" sz="1400" dirty="0"/>
              <a:t>S</a:t>
            </a:r>
            <a:r>
              <a:rPr lang="en-FI" sz="1400" dirty="0"/>
              <a:t>ource: wikipedia</a:t>
            </a:r>
          </a:p>
        </p:txBody>
      </p:sp>
    </p:spTree>
    <p:extLst>
      <p:ext uri="{BB962C8B-B14F-4D97-AF65-F5344CB8AC3E}">
        <p14:creationId xmlns:p14="http://schemas.microsoft.com/office/powerpoint/2010/main" val="3967882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4104F-6D3A-A8E8-0235-103AF1981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685"/>
            <a:ext cx="2743200" cy="1325563"/>
          </a:xfrm>
        </p:spPr>
        <p:txBody>
          <a:bodyPr/>
          <a:lstStyle/>
          <a:p>
            <a:r>
              <a:rPr lang="en-FI" dirty="0"/>
              <a:t>HashMap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18E1A82-774A-BFB6-C492-DA0B46325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259" y="1216024"/>
            <a:ext cx="6134541" cy="5057776"/>
          </a:xfr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42C16CC-E945-8CB2-D364-8B6611A8F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857" y="42361"/>
            <a:ext cx="4965488" cy="2644776"/>
          </a:xfrm>
          <a:prstGeom prst="rect">
            <a:avLst/>
          </a:prstGeom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2E9C74-06FA-AF7B-8FCD-707C543C951F}"/>
              </a:ext>
            </a:extLst>
          </p:cNvPr>
          <p:cNvSpPr txBox="1"/>
          <p:nvPr/>
        </p:nvSpPr>
        <p:spPr>
          <a:xfrm>
            <a:off x="7899841" y="1754319"/>
            <a:ext cx="41529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b="0" i="0" dirty="0">
                <a:effectLst/>
              </a:rPr>
              <a:t>The keys are returned as a Set as they will be unique.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b="0" i="0" dirty="0">
                <a:effectLst/>
              </a:rPr>
              <a:t>The Values are returned as a type of sequence as there may be duplicates.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b="0" i="0" dirty="0">
                <a:effectLst/>
              </a:rPr>
              <a:t>The method get and the access (nth) are often treated as synonymous, but they have different return types. </a:t>
            </a:r>
            <a:r>
              <a:rPr lang="en-GB" sz="2200" b="1" i="0" dirty="0">
                <a:solidFill>
                  <a:srgbClr val="C00000"/>
                </a:solidFill>
                <a:effectLst/>
              </a:rPr>
              <a:t>get</a:t>
            </a:r>
            <a:r>
              <a:rPr lang="en-GB" sz="2200" b="0" i="0" dirty="0">
                <a:solidFill>
                  <a:srgbClr val="C00000"/>
                </a:solidFill>
                <a:effectLst/>
              </a:rPr>
              <a:t> may return </a:t>
            </a:r>
            <a:r>
              <a:rPr lang="en-GB" sz="2200" b="0" i="1" dirty="0">
                <a:solidFill>
                  <a:srgbClr val="C00000"/>
                </a:solidFill>
                <a:effectLst/>
              </a:rPr>
              <a:t>None</a:t>
            </a:r>
            <a:r>
              <a:rPr lang="en-GB" sz="2200" b="0" i="1" dirty="0">
                <a:effectLst/>
              </a:rPr>
              <a:t>, </a:t>
            </a:r>
            <a:r>
              <a:rPr lang="en-GB" sz="2200" b="0" dirty="0">
                <a:effectLst/>
              </a:rPr>
              <a:t>but </a:t>
            </a:r>
            <a:r>
              <a:rPr lang="en-GB" sz="2200" b="1" dirty="0">
                <a:solidFill>
                  <a:srgbClr val="C00000"/>
                </a:solidFill>
                <a:effectLst/>
              </a:rPr>
              <a:t>access</a:t>
            </a:r>
            <a:r>
              <a:rPr lang="en-GB" sz="2200" dirty="0">
                <a:solidFill>
                  <a:srgbClr val="C00000"/>
                </a:solidFill>
                <a:effectLst/>
              </a:rPr>
              <a:t> will throw an exception</a:t>
            </a:r>
            <a:r>
              <a:rPr lang="en-GB" sz="2200" dirty="0">
                <a:effectLst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An </a:t>
            </a:r>
            <a:r>
              <a:rPr lang="en-GB" sz="2200" dirty="0">
                <a:solidFill>
                  <a:srgbClr val="C00000"/>
                </a:solidFill>
              </a:rPr>
              <a:t>alternative</a:t>
            </a:r>
            <a:r>
              <a:rPr lang="en-GB" sz="2200" dirty="0"/>
              <a:t> to </a:t>
            </a:r>
            <a:r>
              <a:rPr lang="en-GB" sz="2200" b="1" dirty="0"/>
              <a:t>get</a:t>
            </a:r>
            <a:r>
              <a:rPr lang="en-GB" sz="2200" dirty="0"/>
              <a:t> or </a:t>
            </a:r>
            <a:r>
              <a:rPr lang="en-GB" sz="2200" b="1" dirty="0"/>
              <a:t>access</a:t>
            </a:r>
            <a:r>
              <a:rPr lang="en-GB" sz="2200" dirty="0"/>
              <a:t> is </a:t>
            </a:r>
            <a:r>
              <a:rPr lang="en-GB" sz="2200" b="1" dirty="0" err="1">
                <a:solidFill>
                  <a:srgbClr val="C00000"/>
                </a:solidFill>
              </a:rPr>
              <a:t>getOrElse</a:t>
            </a:r>
            <a:r>
              <a:rPr lang="en-GB" sz="2200" b="1" dirty="0"/>
              <a:t>.</a:t>
            </a:r>
            <a:endParaRPr lang="en-GB" sz="2200" b="1" dirty="0"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FI" sz="22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6E578D-92B5-2A0A-1E1D-CBDFF507617C}"/>
              </a:ext>
            </a:extLst>
          </p:cNvPr>
          <p:cNvCxnSpPr/>
          <p:nvPr/>
        </p:nvCxnSpPr>
        <p:spPr>
          <a:xfrm flipV="1">
            <a:off x="4368800" y="3683000"/>
            <a:ext cx="3531041" cy="49530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07952B-8BCB-7A5F-90F7-F8B9D4EE0E99}"/>
              </a:ext>
            </a:extLst>
          </p:cNvPr>
          <p:cNvCxnSpPr>
            <a:cxnSpLocks/>
          </p:cNvCxnSpPr>
          <p:nvPr/>
        </p:nvCxnSpPr>
        <p:spPr>
          <a:xfrm flipV="1">
            <a:off x="4063333" y="4025900"/>
            <a:ext cx="4147437" cy="40005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EB8A3D5-7D66-CF7E-38CC-C3420B9F05AA}"/>
              </a:ext>
            </a:extLst>
          </p:cNvPr>
          <p:cNvCxnSpPr>
            <a:cxnSpLocks/>
          </p:cNvCxnSpPr>
          <p:nvPr/>
        </p:nvCxnSpPr>
        <p:spPr>
          <a:xfrm flipV="1">
            <a:off x="3746192" y="2284996"/>
            <a:ext cx="4383047" cy="122655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38F814-139B-13B6-3358-624371AD147D}"/>
              </a:ext>
            </a:extLst>
          </p:cNvPr>
          <p:cNvCxnSpPr>
            <a:cxnSpLocks/>
          </p:cNvCxnSpPr>
          <p:nvPr/>
        </p:nvCxnSpPr>
        <p:spPr>
          <a:xfrm flipV="1">
            <a:off x="3969834" y="2858587"/>
            <a:ext cx="4159405" cy="88632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4751542-B505-F815-3FCC-BAECE942A4BA}"/>
              </a:ext>
            </a:extLst>
          </p:cNvPr>
          <p:cNvCxnSpPr>
            <a:cxnSpLocks/>
          </p:cNvCxnSpPr>
          <p:nvPr/>
        </p:nvCxnSpPr>
        <p:spPr>
          <a:xfrm>
            <a:off x="5809785" y="4940300"/>
            <a:ext cx="2090056" cy="701676"/>
          </a:xfrm>
          <a:prstGeom prst="straightConnector1">
            <a:avLst/>
          </a:prstGeom>
          <a:ln w="22225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8020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4F875-5408-3A3E-9A01-50897E82D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EABED-56C6-3744-D272-461161083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b="1" dirty="0"/>
              <a:t>Vector</a:t>
            </a:r>
          </a:p>
          <a:p>
            <a:pPr lvl="1"/>
            <a:r>
              <a:rPr lang="en-GB" b="0" i="0" dirty="0">
                <a:effectLst/>
              </a:rPr>
              <a:t>A general-purpose immutable indexed sequence.</a:t>
            </a:r>
          </a:p>
          <a:p>
            <a:pPr lvl="1"/>
            <a:r>
              <a:rPr lang="en-GB" b="0" i="0" dirty="0">
                <a:effectLst/>
              </a:rPr>
              <a:t>you might choose to use a </a:t>
            </a:r>
            <a:r>
              <a:rPr lang="en-GB" b="0" i="0" dirty="0">
                <a:solidFill>
                  <a:srgbClr val="C00000"/>
                </a:solidFill>
                <a:effectLst/>
              </a:rPr>
              <a:t>Vector</a:t>
            </a:r>
            <a:r>
              <a:rPr lang="en-GB" b="0" i="0" dirty="0">
                <a:effectLst/>
              </a:rPr>
              <a:t> </a:t>
            </a:r>
            <a:r>
              <a:rPr lang="en-GB" b="0" i="0" dirty="0">
                <a:solidFill>
                  <a:srgbClr val="C00000"/>
                </a:solidFill>
                <a:effectLst/>
              </a:rPr>
              <a:t>over a List as it provides faster access</a:t>
            </a:r>
            <a:r>
              <a:rPr lang="en-GB" b="0" i="0" dirty="0">
                <a:effectLst/>
              </a:rPr>
              <a:t>.</a:t>
            </a:r>
          </a:p>
          <a:p>
            <a:pPr lvl="1"/>
            <a:endParaRPr lang="en-GB" b="0" i="0" dirty="0">
              <a:effectLst/>
              <a:latin typeface="Times New Roman" panose="02020603050405020304" pitchFamily="18" charset="0"/>
            </a:endParaRPr>
          </a:p>
          <a:p>
            <a:pPr lvl="1"/>
            <a:endParaRPr lang="en-FI" dirty="0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5330F4DE-FEAE-7DEF-4B15-11F3D73BC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3270250"/>
            <a:ext cx="4902200" cy="245110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91376703-817B-3646-0159-4930CDFFC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851" y="4210050"/>
            <a:ext cx="2590800" cy="151130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90980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4F875-5408-3A3E-9A01-50897E82D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FI" dirty="0"/>
              <a:t>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EABED-56C6-3744-D272-461161083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0775"/>
            <a:ext cx="10515600" cy="2035175"/>
          </a:xfrm>
        </p:spPr>
        <p:txBody>
          <a:bodyPr/>
          <a:lstStyle/>
          <a:p>
            <a:r>
              <a:rPr lang="en-FI" dirty="0"/>
              <a:t>Queue</a:t>
            </a:r>
          </a:p>
          <a:p>
            <a:pPr lvl="1"/>
            <a:r>
              <a:rPr lang="en-GB" b="0" i="0" dirty="0">
                <a:effectLst/>
              </a:rPr>
              <a:t>A Queue is a first-in first-out (FIFO) type of collection.</a:t>
            </a:r>
          </a:p>
          <a:p>
            <a:pPr lvl="1"/>
            <a:r>
              <a:rPr lang="en-GB" dirty="0"/>
              <a:t>Primary methods are </a:t>
            </a:r>
            <a:r>
              <a:rPr lang="en-GB" b="1" dirty="0"/>
              <a:t>enqueue</a:t>
            </a:r>
            <a:r>
              <a:rPr lang="en-GB" dirty="0"/>
              <a:t> and </a:t>
            </a:r>
            <a:r>
              <a:rPr lang="en-GB" b="1" dirty="0"/>
              <a:t>dequeue</a:t>
            </a:r>
            <a:r>
              <a:rPr lang="en-GB" b="0" i="0" dirty="0">
                <a:effectLst/>
              </a:rPr>
              <a:t>.</a:t>
            </a:r>
          </a:p>
          <a:p>
            <a:pPr lvl="2"/>
            <a:r>
              <a:rPr lang="en-GB" sz="2200" b="0" i="0" dirty="0">
                <a:solidFill>
                  <a:srgbClr val="C00000"/>
                </a:solidFill>
                <a:effectLst/>
              </a:rPr>
              <a:t>return a copy </a:t>
            </a:r>
            <a:r>
              <a:rPr lang="en-GB" sz="2200" b="0" i="0" dirty="0">
                <a:effectLst/>
              </a:rPr>
              <a:t>of the original queue with a new element added or an element removed.</a:t>
            </a:r>
          </a:p>
          <a:p>
            <a:pPr lvl="1"/>
            <a:endParaRPr lang="en-GB" b="0" i="0" dirty="0">
              <a:effectLst/>
            </a:endParaRPr>
          </a:p>
          <a:p>
            <a:pPr lvl="1"/>
            <a:endParaRPr lang="en-FI" dirty="0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90A6586-F745-7F9B-0C5C-C84BBFCD8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75" y="3100195"/>
            <a:ext cx="6019800" cy="369570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DD16A9B6-6879-AD42-81AB-04CA82787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175" y="3849495"/>
            <a:ext cx="1993900" cy="146050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95662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FC337-FC0A-D87F-39AE-872D27B23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206" y="64042"/>
            <a:ext cx="10515600" cy="1325563"/>
          </a:xfrm>
        </p:spPr>
        <p:txBody>
          <a:bodyPr/>
          <a:lstStyle/>
          <a:p>
            <a:r>
              <a:rPr lang="en-FI" dirty="0"/>
              <a:t>Collections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F86C2-DC35-9858-DC05-690339A63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212" y="1266941"/>
            <a:ext cx="10885661" cy="4486275"/>
          </a:xfrm>
        </p:spPr>
        <p:txBody>
          <a:bodyPr>
            <a:noAutofit/>
          </a:bodyPr>
          <a:lstStyle/>
          <a:p>
            <a:r>
              <a:rPr lang="en-GB" sz="2200" b="0" i="0" dirty="0">
                <a:effectLst/>
              </a:rPr>
              <a:t>A collection is </a:t>
            </a:r>
            <a:r>
              <a:rPr lang="en-GB" sz="2200" b="0" i="0" dirty="0">
                <a:solidFill>
                  <a:srgbClr val="C00000"/>
                </a:solidFill>
                <a:effectLst/>
              </a:rPr>
              <a:t>a single object representing a group of objects </a:t>
            </a:r>
            <a:r>
              <a:rPr lang="en-GB" sz="2200" b="0" i="0" dirty="0">
                <a:effectLst/>
              </a:rPr>
              <a:t>(such as a list).</a:t>
            </a:r>
          </a:p>
          <a:p>
            <a:r>
              <a:rPr lang="en-GB" sz="2200" b="0" i="0" dirty="0">
                <a:effectLst/>
              </a:rPr>
              <a:t>The collection classes are often used as the basis for data structures and abstract data types.</a:t>
            </a:r>
          </a:p>
          <a:p>
            <a:pPr lvl="1"/>
            <a:r>
              <a:rPr lang="en-GB" sz="2200" dirty="0"/>
              <a:t>For example, List, Sets.</a:t>
            </a:r>
            <a:endParaRPr lang="en-GB" sz="2200" b="0" i="0" dirty="0">
              <a:effectLst/>
            </a:endParaRPr>
          </a:p>
          <a:p>
            <a:r>
              <a:rPr lang="en-GB" sz="2200" dirty="0"/>
              <a:t>A </a:t>
            </a:r>
            <a:r>
              <a:rPr lang="en-GB" sz="2200" b="0" i="0" dirty="0">
                <a:effectLst/>
              </a:rPr>
              <a:t>collection should be used when </a:t>
            </a:r>
            <a:r>
              <a:rPr lang="en-GB" sz="2200" b="0" i="0" dirty="0">
                <a:solidFill>
                  <a:srgbClr val="C00000"/>
                </a:solidFill>
                <a:effectLst/>
              </a:rPr>
              <a:t>we want to associate some significant behaviour with the data</a:t>
            </a:r>
            <a:r>
              <a:rPr lang="en-GB" sz="2200" b="0" i="0" dirty="0">
                <a:effectLst/>
              </a:rPr>
              <a:t> in the collection.</a:t>
            </a:r>
          </a:p>
          <a:p>
            <a:pPr lvl="1"/>
            <a:r>
              <a:rPr lang="en-GB" sz="2200" dirty="0"/>
              <a:t>For example, </a:t>
            </a:r>
            <a:r>
              <a:rPr lang="en-GB" sz="2200" dirty="0" err="1"/>
              <a:t>SortedList</a:t>
            </a:r>
            <a:r>
              <a:rPr lang="en-GB" sz="2200" dirty="0"/>
              <a:t>: to maintain some order despite </a:t>
            </a:r>
            <a:r>
              <a:rPr lang="en-GB" sz="2200" b="0" i="0" dirty="0">
                <a:effectLst/>
              </a:rPr>
              <a:t>adding and removing elements.</a:t>
            </a:r>
            <a:endParaRPr lang="en-GB" sz="2200" b="0" i="0" dirty="0">
              <a:solidFill>
                <a:srgbClr val="C00000"/>
              </a:solidFill>
              <a:effectLst/>
            </a:endParaRPr>
          </a:p>
          <a:p>
            <a:r>
              <a:rPr lang="en-GB" sz="2200" b="0" i="0" dirty="0">
                <a:effectLst/>
              </a:rPr>
              <a:t>The </a:t>
            </a:r>
            <a:r>
              <a:rPr lang="en-GB" sz="2200" b="0" i="0" dirty="0">
                <a:solidFill>
                  <a:srgbClr val="C00000"/>
                </a:solidFill>
                <a:effectLst/>
              </a:rPr>
              <a:t>Scala collections framework</a:t>
            </a:r>
            <a:r>
              <a:rPr lang="en-GB" sz="2200" b="0" i="0" dirty="0">
                <a:effectLst/>
              </a:rPr>
              <a:t> is defined within the </a:t>
            </a:r>
            <a:r>
              <a:rPr lang="en-GB" sz="2200" b="1" i="0" dirty="0" err="1">
                <a:effectLst/>
              </a:rPr>
              <a:t>scala.collection</a:t>
            </a:r>
            <a:r>
              <a:rPr lang="en-GB" sz="2200" b="0" i="0" dirty="0">
                <a:effectLst/>
              </a:rPr>
              <a:t> package and its sub-packages, </a:t>
            </a:r>
            <a:r>
              <a:rPr lang="en-GB" sz="2200" dirty="0"/>
              <a:t>split into </a:t>
            </a:r>
            <a:r>
              <a:rPr lang="en-GB" sz="2200" i="1" dirty="0">
                <a:solidFill>
                  <a:srgbClr val="C00000"/>
                </a:solidFill>
              </a:rPr>
              <a:t>mutable</a:t>
            </a:r>
            <a:r>
              <a:rPr lang="en-GB" sz="2200" i="1" dirty="0"/>
              <a:t> </a:t>
            </a:r>
            <a:r>
              <a:rPr lang="en-GB" sz="2200" dirty="0"/>
              <a:t>and </a:t>
            </a:r>
            <a:r>
              <a:rPr lang="en-GB" sz="2200" b="1" i="1" dirty="0">
                <a:solidFill>
                  <a:srgbClr val="C00000"/>
                </a:solidFill>
              </a:rPr>
              <a:t>immutable</a:t>
            </a:r>
            <a:r>
              <a:rPr lang="en-GB" sz="2200" dirty="0"/>
              <a:t> (data) structures</a:t>
            </a:r>
            <a:endParaRPr lang="en-GB" sz="2200" b="0" i="0" dirty="0">
              <a:solidFill>
                <a:srgbClr val="C00000"/>
              </a:solidFill>
              <a:effectLst/>
            </a:endParaRPr>
          </a:p>
          <a:p>
            <a:pPr lvl="1"/>
            <a:r>
              <a:rPr lang="en-GB" sz="2200" b="1" i="0" dirty="0" err="1">
                <a:effectLst/>
              </a:rPr>
              <a:t>scala.collection.immutable</a:t>
            </a:r>
            <a:r>
              <a:rPr lang="en-GB" sz="2200" b="1" i="0" dirty="0">
                <a:effectLst/>
              </a:rPr>
              <a:t> </a:t>
            </a:r>
            <a:r>
              <a:rPr lang="en-GB" sz="2200" i="0" dirty="0">
                <a:effectLst/>
              </a:rPr>
              <a:t>o</a:t>
            </a:r>
            <a:r>
              <a:rPr lang="en-GB" sz="2200" dirty="0"/>
              <a:t>nce the collection is created, we cannot change its contents.</a:t>
            </a:r>
          </a:p>
          <a:p>
            <a:pPr marL="0" indent="0" algn="ctr">
              <a:buNone/>
            </a:pPr>
            <a:r>
              <a:rPr lang="en-GB" sz="2200" b="0" i="0" dirty="0">
                <a:effectLst/>
              </a:rPr>
              <a:t>The collection types </a:t>
            </a:r>
            <a:r>
              <a:rPr lang="en-GB" sz="2200" b="0" i="0" dirty="0">
                <a:solidFill>
                  <a:srgbClr val="C00000"/>
                </a:solidFill>
                <a:effectLst/>
              </a:rPr>
              <a:t>incorporate higher-order functions!</a:t>
            </a:r>
            <a:endParaRPr lang="en-GB" sz="2200" dirty="0"/>
          </a:p>
          <a:p>
            <a:pPr lvl="2"/>
            <a:endParaRPr lang="en-GB" sz="2200" dirty="0"/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63137C6-716A-E99A-0CC4-1487D829F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0" y="6057900"/>
            <a:ext cx="19050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64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4885C-0F99-E420-A52F-F3EFBADB1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1" y="-119071"/>
            <a:ext cx="2857500" cy="1325563"/>
          </a:xfrm>
        </p:spPr>
        <p:txBody>
          <a:bodyPr/>
          <a:lstStyle/>
          <a:p>
            <a:r>
              <a:rPr lang="en-FI" dirty="0"/>
              <a:t>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2331F-9127-FCE8-FEBF-3C434854A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4961" y="4186634"/>
            <a:ext cx="9867900" cy="1028700"/>
          </a:xfrm>
        </p:spPr>
        <p:txBody>
          <a:bodyPr>
            <a:noAutofit/>
          </a:bodyPr>
          <a:lstStyle/>
          <a:p>
            <a:r>
              <a:rPr lang="en-FI" sz="2400" b="1" dirty="0"/>
              <a:t>ListSet</a:t>
            </a:r>
          </a:p>
          <a:p>
            <a:pPr lvl="1"/>
            <a:r>
              <a:rPr lang="en-GB" sz="2200" b="0" i="0" dirty="0">
                <a:effectLst/>
              </a:rPr>
              <a:t>set using a </a:t>
            </a:r>
            <a:r>
              <a:rPr lang="en-GB" sz="2200" b="0" i="0" dirty="0">
                <a:solidFill>
                  <a:srgbClr val="C00000"/>
                </a:solidFill>
                <a:effectLst/>
              </a:rPr>
              <a:t>list-based structure internally</a:t>
            </a:r>
          </a:p>
          <a:p>
            <a:pPr lvl="1"/>
            <a:r>
              <a:rPr lang="en-GB" sz="2200" b="0" i="0" dirty="0">
                <a:effectLst/>
              </a:rPr>
              <a:t>Or a List that restricts the occurrences of some element to a single occurrence</a:t>
            </a:r>
            <a:r>
              <a:rPr lang="en-GB" sz="2200" b="0" i="0" dirty="0">
                <a:effectLst/>
                <a:latin typeface="Times New Roman" panose="02020603050405020304" pitchFamily="18" charset="0"/>
              </a:rPr>
              <a:t>.</a:t>
            </a:r>
            <a:br>
              <a:rPr lang="en-GB" sz="2200" dirty="0"/>
            </a:br>
            <a:endParaRPr lang="en-FI" sz="2200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6F5289DF-2896-6476-B221-B20732FA3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55031"/>
            <a:ext cx="5536125" cy="1430337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0075EF-BA4D-A687-7564-1D0E174A7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85368"/>
            <a:ext cx="6451600" cy="4445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59385E-D8A0-F028-04E5-D9F48E2A0485}"/>
              </a:ext>
            </a:extLst>
          </p:cNvPr>
          <p:cNvSpPr txBox="1">
            <a:spLocks/>
          </p:cNvSpPr>
          <p:nvPr/>
        </p:nvSpPr>
        <p:spPr>
          <a:xfrm>
            <a:off x="787400" y="968371"/>
            <a:ext cx="9867900" cy="10287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FI" sz="2400" b="1" dirty="0"/>
              <a:t>Set</a:t>
            </a:r>
          </a:p>
          <a:p>
            <a:pPr lvl="1"/>
            <a:r>
              <a:rPr lang="en-GB" sz="2200" b="1" dirty="0"/>
              <a:t>HashSet</a:t>
            </a:r>
            <a:r>
              <a:rPr lang="en-GB" sz="2200" dirty="0"/>
              <a:t> is an immutable Set implementation </a:t>
            </a:r>
            <a:r>
              <a:rPr lang="en-GB" sz="2200" dirty="0">
                <a:solidFill>
                  <a:srgbClr val="C00000"/>
                </a:solidFill>
              </a:rPr>
              <a:t>based on a hashing function</a:t>
            </a:r>
            <a:r>
              <a:rPr lang="en-GB" sz="2200" dirty="0"/>
              <a:t>.</a:t>
            </a:r>
          </a:p>
          <a:p>
            <a:pPr lvl="1"/>
            <a:r>
              <a:rPr lang="en-GB" sz="2200" dirty="0"/>
              <a:t>Only allows a single instance of an element in the Set.</a:t>
            </a:r>
            <a:br>
              <a:rPr lang="en-GB" sz="2200" dirty="0"/>
            </a:br>
            <a:endParaRPr lang="en-FI" sz="2200" dirty="0"/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88321655-CF38-1608-AA61-7469A8434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878" y="5372100"/>
            <a:ext cx="6565900" cy="977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868059-50A6-6132-DB04-DD1E6E49A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1578" y="6069797"/>
            <a:ext cx="6362700" cy="3429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22B89567-5173-2A5D-00DA-642BBD665BDF}"/>
              </a:ext>
            </a:extLst>
          </p:cNvPr>
          <p:cNvSpPr/>
          <p:nvPr/>
        </p:nvSpPr>
        <p:spPr>
          <a:xfrm>
            <a:off x="9603678" y="5638800"/>
            <a:ext cx="266700" cy="431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017791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DE38B-6886-556F-5A51-17FD28F19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600" y="1232697"/>
            <a:ext cx="9105900" cy="5159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FI" b="1" dirty="0"/>
              <a:t>Maps</a:t>
            </a:r>
          </a:p>
          <a:p>
            <a:r>
              <a:rPr lang="en-FI" dirty="0"/>
              <a:t>ListMap</a:t>
            </a:r>
          </a:p>
          <a:p>
            <a:pPr lvl="1"/>
            <a:r>
              <a:rPr lang="en-GB" b="0" i="0" dirty="0">
                <a:effectLst/>
              </a:rPr>
              <a:t>a </a:t>
            </a:r>
            <a:r>
              <a:rPr lang="en-GB" b="0" i="0" dirty="0">
                <a:solidFill>
                  <a:srgbClr val="C00000"/>
                </a:solidFill>
                <a:effectLst/>
              </a:rPr>
              <a:t>map that uses a linked list-based structure </a:t>
            </a:r>
            <a:r>
              <a:rPr lang="en-GB" b="0" i="0" dirty="0">
                <a:effectLst/>
              </a:rPr>
              <a:t>to internally represent the key-value pairs</a:t>
            </a:r>
          </a:p>
          <a:p>
            <a:pPr lvl="1"/>
            <a:r>
              <a:rPr lang="en-GB" b="0" i="0" dirty="0">
                <a:effectLst/>
              </a:rPr>
              <a:t>Operations on a list map take linear time relative to the size of the map.</a:t>
            </a:r>
          </a:p>
          <a:p>
            <a:pPr lvl="2"/>
            <a:r>
              <a:rPr lang="en-GB" sz="2200" dirty="0" err="1"/>
              <a:t>hashMap</a:t>
            </a:r>
            <a:r>
              <a:rPr lang="en-GB" sz="2200" dirty="0"/>
              <a:t> is a better choice.</a:t>
            </a:r>
            <a:endParaRPr lang="en-FI" sz="2200" dirty="0"/>
          </a:p>
          <a:p>
            <a:r>
              <a:rPr lang="en-FI" dirty="0"/>
              <a:t>HashMap</a:t>
            </a:r>
          </a:p>
          <a:p>
            <a:pPr lvl="1"/>
            <a:r>
              <a:rPr lang="en-GB" b="0" i="0" dirty="0">
                <a:effectLst/>
              </a:rPr>
              <a:t>collection of associated keys and values that are organized based on the hash code of the key.</a:t>
            </a:r>
            <a:endParaRPr lang="en-FI" dirty="0"/>
          </a:p>
          <a:p>
            <a:r>
              <a:rPr lang="en-FI" dirty="0"/>
              <a:t>TreeMap</a:t>
            </a:r>
          </a:p>
          <a:p>
            <a:pPr lvl="1"/>
            <a:r>
              <a:rPr lang="en-GB" dirty="0"/>
              <a:t>I</a:t>
            </a:r>
            <a:r>
              <a:rPr lang="en-FI" dirty="0"/>
              <a:t>mplements the map as a tree structure.</a:t>
            </a:r>
          </a:p>
          <a:p>
            <a:pPr lvl="1"/>
            <a:endParaRPr lang="en-FI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FF9A3D9-E778-74F1-5EE7-D5CCE2A32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85553"/>
            <a:ext cx="2857500" cy="1325563"/>
          </a:xfrm>
        </p:spPr>
        <p:txBody>
          <a:bodyPr/>
          <a:lstStyle/>
          <a:p>
            <a:r>
              <a:rPr lang="en-FI" dirty="0"/>
              <a:t>Sequences</a:t>
            </a:r>
          </a:p>
        </p:txBody>
      </p:sp>
    </p:spTree>
    <p:extLst>
      <p:ext uri="{BB962C8B-B14F-4D97-AF65-F5344CB8AC3E}">
        <p14:creationId xmlns:p14="http://schemas.microsoft.com/office/powerpoint/2010/main" val="1767175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0ABEE3-26F7-81B9-9EF3-2A3A64004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FI" dirty="0"/>
              <a:t>References</a:t>
            </a:r>
          </a:p>
        </p:txBody>
      </p:sp>
      <p:pic>
        <p:nvPicPr>
          <p:cNvPr id="5" name="Picture 4" descr="Stack of books">
            <a:extLst>
              <a:ext uri="{FF2B5EF4-FFF2-40B4-BE49-F238E27FC236}">
                <a16:creationId xmlns:a16="http://schemas.microsoft.com/office/drawing/2014/main" id="{C6C4819A-D3F0-4D51-AE4B-961719A637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64" r="3102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AA05E-7E5F-B88E-C776-E33C48683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5260" y="1990397"/>
            <a:ext cx="5715000" cy="3843666"/>
          </a:xfrm>
        </p:spPr>
        <p:txBody>
          <a:bodyPr>
            <a:noAutofit/>
          </a:bodyPr>
          <a:lstStyle/>
          <a:p>
            <a:r>
              <a:rPr lang="en-GB" sz="2400" dirty="0"/>
              <a:t>Hunt, J. (2018). A Beginner’s Guide to Scala, Object Orientation and Functional Programming. In </a:t>
            </a:r>
            <a:r>
              <a:rPr lang="en-GB" sz="2400" i="1" dirty="0"/>
              <a:t>A Beginner’s Guide to Scala, Object Orientation and Functional Programming</a:t>
            </a:r>
            <a:r>
              <a:rPr lang="en-GB" sz="2400" dirty="0"/>
              <a:t>. Springer International Publishing. https://</a:t>
            </a:r>
            <a:r>
              <a:rPr lang="en-GB" sz="2400" dirty="0" err="1"/>
              <a:t>doi.org</a:t>
            </a:r>
            <a:r>
              <a:rPr lang="en-GB" sz="2400" dirty="0"/>
              <a:t>/10.1007/978-3-319-75771-1</a:t>
            </a:r>
          </a:p>
        </p:txBody>
      </p:sp>
    </p:spTree>
    <p:extLst>
      <p:ext uri="{BB962C8B-B14F-4D97-AF65-F5344CB8AC3E}">
        <p14:creationId xmlns:p14="http://schemas.microsoft.com/office/powerpoint/2010/main" val="3917817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FC337-FC0A-D87F-39AE-872D27B23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52476"/>
            <a:ext cx="10515600" cy="1325563"/>
          </a:xfrm>
        </p:spPr>
        <p:txBody>
          <a:bodyPr/>
          <a:lstStyle/>
          <a:p>
            <a:r>
              <a:rPr lang="en-FI" dirty="0"/>
              <a:t>Collections: Key Design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F86C2-DC35-9858-DC05-690339A63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499" y="1578400"/>
            <a:ext cx="10401300" cy="4602163"/>
          </a:xfrm>
        </p:spPr>
        <p:txBody>
          <a:bodyPr>
            <a:noAutofit/>
          </a:bodyPr>
          <a:lstStyle/>
          <a:p>
            <a:r>
              <a:rPr lang="en-GB" sz="2600" dirty="0"/>
              <a:t>Ease of Use</a:t>
            </a:r>
          </a:p>
          <a:p>
            <a:pPr lvl="1"/>
            <a:r>
              <a:rPr lang="en-GB" b="0" i="0" dirty="0">
                <a:effectLst/>
              </a:rPr>
              <a:t>Most problems can be solved with </a:t>
            </a:r>
            <a:r>
              <a:rPr lang="en-GB" b="0" i="0" dirty="0">
                <a:solidFill>
                  <a:srgbClr val="C00000"/>
                </a:solidFill>
                <a:effectLst/>
              </a:rPr>
              <a:t>just a couple of operations</a:t>
            </a:r>
            <a:endParaRPr lang="en-GB" dirty="0">
              <a:solidFill>
                <a:srgbClr val="C00000"/>
              </a:solidFill>
            </a:endParaRPr>
          </a:p>
          <a:p>
            <a:r>
              <a:rPr lang="en-GB" sz="2600" dirty="0"/>
              <a:t>Concise</a:t>
            </a:r>
          </a:p>
          <a:p>
            <a:pPr lvl="1"/>
            <a:r>
              <a:rPr lang="en-GB" dirty="0"/>
              <a:t>Use of </a:t>
            </a:r>
            <a:r>
              <a:rPr lang="en-GB" dirty="0">
                <a:solidFill>
                  <a:srgbClr val="C00000"/>
                </a:solidFill>
              </a:rPr>
              <a:t>higher order functions</a:t>
            </a:r>
            <a:r>
              <a:rPr lang="en-GB" dirty="0"/>
              <a:t> has made operations </a:t>
            </a:r>
            <a:r>
              <a:rPr lang="en-GB" dirty="0">
                <a:solidFill>
                  <a:srgbClr val="C00000"/>
                </a:solidFill>
              </a:rPr>
              <a:t>concise</a:t>
            </a:r>
            <a:r>
              <a:rPr lang="en-GB" dirty="0"/>
              <a:t>, e.g., </a:t>
            </a:r>
            <a:r>
              <a:rPr lang="en-GB" b="1" dirty="0"/>
              <a:t>foreach</a:t>
            </a:r>
            <a:r>
              <a:rPr lang="en-GB" dirty="0"/>
              <a:t> function.</a:t>
            </a:r>
          </a:p>
          <a:p>
            <a:r>
              <a:rPr lang="en-GB" sz="2600" b="0" i="0" dirty="0">
                <a:effectLst/>
              </a:rPr>
              <a:t>Safe</a:t>
            </a:r>
          </a:p>
          <a:p>
            <a:pPr lvl="1"/>
            <a:r>
              <a:rPr lang="en-GB" dirty="0"/>
              <a:t>The presumption of </a:t>
            </a:r>
            <a:r>
              <a:rPr lang="en-GB" dirty="0">
                <a:solidFill>
                  <a:srgbClr val="C00000"/>
                </a:solidFill>
              </a:rPr>
              <a:t>immutability</a:t>
            </a:r>
            <a:r>
              <a:rPr lang="en-GB" dirty="0"/>
              <a:t> and the </a:t>
            </a:r>
            <a:r>
              <a:rPr lang="en-GB" dirty="0">
                <a:solidFill>
                  <a:srgbClr val="C00000"/>
                </a:solidFill>
              </a:rPr>
              <a:t>avoidance of side effects </a:t>
            </a:r>
            <a:r>
              <a:rPr lang="en-GB" dirty="0"/>
              <a:t>make the use of </a:t>
            </a:r>
            <a:r>
              <a:rPr lang="en-GB" dirty="0">
                <a:solidFill>
                  <a:srgbClr val="C00000"/>
                </a:solidFill>
              </a:rPr>
              <a:t>collection types </a:t>
            </a:r>
            <a:r>
              <a:rPr lang="en-GB" dirty="0"/>
              <a:t>much </a:t>
            </a:r>
            <a:r>
              <a:rPr lang="en-GB" dirty="0">
                <a:solidFill>
                  <a:srgbClr val="C00000"/>
                </a:solidFill>
              </a:rPr>
              <a:t>safer</a:t>
            </a:r>
            <a:r>
              <a:rPr lang="en-GB" dirty="0"/>
              <a:t> in Scala.	</a:t>
            </a:r>
            <a:br>
              <a:rPr lang="en-GB" dirty="0"/>
            </a:br>
            <a:endParaRPr lang="en-GB" b="0" i="0" dirty="0">
              <a:effectLst/>
            </a:endParaRPr>
          </a:p>
          <a:p>
            <a:endParaRPr lang="en-GB" sz="2400" dirty="0"/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63137C6-716A-E99A-0CC4-1487D829F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0" y="6057900"/>
            <a:ext cx="19050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586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FC337-FC0A-D87F-39AE-872D27B23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0128"/>
            <a:ext cx="10515600" cy="1325563"/>
          </a:xfrm>
        </p:spPr>
        <p:txBody>
          <a:bodyPr/>
          <a:lstStyle/>
          <a:p>
            <a:r>
              <a:rPr lang="en-FI" dirty="0"/>
              <a:t>Collections: Key Design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F86C2-DC35-9858-DC05-690339A63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1063" y="1566842"/>
            <a:ext cx="10209872" cy="4602163"/>
          </a:xfrm>
        </p:spPr>
        <p:txBody>
          <a:bodyPr>
            <a:noAutofit/>
          </a:bodyPr>
          <a:lstStyle/>
          <a:p>
            <a:r>
              <a:rPr lang="en-GB" sz="2600" dirty="0"/>
              <a:t>Fast</a:t>
            </a:r>
          </a:p>
          <a:p>
            <a:pPr lvl="1"/>
            <a:r>
              <a:rPr lang="en-GB" sz="2200" dirty="0"/>
              <a:t>Operations are </a:t>
            </a:r>
            <a:r>
              <a:rPr lang="en-GB" sz="2200" dirty="0">
                <a:solidFill>
                  <a:srgbClr val="C00000"/>
                </a:solidFill>
              </a:rPr>
              <a:t>tunned</a:t>
            </a:r>
            <a:r>
              <a:rPr lang="en-GB" sz="2200" dirty="0"/>
              <a:t> and </a:t>
            </a:r>
            <a:r>
              <a:rPr lang="en-GB" sz="2200" dirty="0">
                <a:solidFill>
                  <a:srgbClr val="C00000"/>
                </a:solidFill>
              </a:rPr>
              <a:t>optimised</a:t>
            </a:r>
            <a:r>
              <a:rPr lang="en-GB" sz="2200" dirty="0"/>
              <a:t> to maximise performance</a:t>
            </a:r>
          </a:p>
          <a:p>
            <a:r>
              <a:rPr lang="en-GB" sz="2600" dirty="0"/>
              <a:t>Universal</a:t>
            </a:r>
          </a:p>
          <a:p>
            <a:pPr lvl="1"/>
            <a:r>
              <a:rPr lang="en-GB" sz="2200" dirty="0"/>
              <a:t>A common set of operations exists across all the collection types; easy for developers from the learning perspective.</a:t>
            </a:r>
          </a:p>
          <a:p>
            <a:r>
              <a:rPr lang="en-GB" sz="2600" dirty="0"/>
              <a:t>Expressive</a:t>
            </a:r>
          </a:p>
          <a:p>
            <a:pPr lvl="1"/>
            <a:r>
              <a:rPr lang="en-GB" sz="2200" dirty="0"/>
              <a:t>The vocabulary that is used is expressive and semantically meaningful; helping developers to express the intent of their code.</a:t>
            </a:r>
            <a:br>
              <a:rPr lang="en-GB" sz="2200" dirty="0"/>
            </a:br>
            <a:r>
              <a:rPr lang="en-GB" sz="2200" dirty="0"/>
              <a:t>	</a:t>
            </a:r>
            <a:br>
              <a:rPr lang="en-GB" sz="2200" dirty="0"/>
            </a:br>
            <a:endParaRPr lang="en-GB" sz="2200" b="0" i="0" dirty="0">
              <a:effectLst/>
            </a:endParaRPr>
          </a:p>
          <a:p>
            <a:endParaRPr lang="en-GB" sz="2200" dirty="0"/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63137C6-716A-E99A-0CC4-1487D829F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0" y="6057900"/>
            <a:ext cx="19050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830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 descr="Diagram&#10;&#10;Description automatically generated">
            <a:extLst>
              <a:ext uri="{FF2B5EF4-FFF2-40B4-BE49-F238E27FC236}">
                <a16:creationId xmlns:a16="http://schemas.microsoft.com/office/drawing/2014/main" id="{4C52D720-63EB-3A6C-93B6-E8BA4CC0FD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72292" y="480060"/>
            <a:ext cx="7855444" cy="5734473"/>
          </a:xfrm>
          <a:prstGeom prst="rect">
            <a:avLst/>
          </a:prstGeom>
        </p:spPr>
      </p:pic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63137C6-716A-E99A-0CC4-1487D829F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6057900"/>
            <a:ext cx="1905000" cy="8001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DC3DF25-ADD9-9899-367F-4754E10E2895}"/>
              </a:ext>
            </a:extLst>
          </p:cNvPr>
          <p:cNvSpPr txBox="1"/>
          <p:nvPr/>
        </p:nvSpPr>
        <p:spPr>
          <a:xfrm>
            <a:off x="695907" y="836341"/>
            <a:ext cx="41214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400" dirty="0"/>
              <a:t>Trait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b="0" i="0" dirty="0">
                <a:effectLst/>
              </a:rPr>
              <a:t>Traits can play in developing reusable behaviour that simplifies the development of new types. </a:t>
            </a:r>
            <a:endParaRPr lang="en-FI" sz="2200" dirty="0"/>
          </a:p>
        </p:txBody>
      </p:sp>
    </p:spTree>
    <p:extLst>
      <p:ext uri="{BB962C8B-B14F-4D97-AF65-F5344CB8AC3E}">
        <p14:creationId xmlns:p14="http://schemas.microsoft.com/office/powerpoint/2010/main" val="993729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FC337-FC0A-D87F-39AE-872D27B23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401"/>
            <a:ext cx="10515600" cy="1325563"/>
          </a:xfrm>
        </p:spPr>
        <p:txBody>
          <a:bodyPr/>
          <a:lstStyle/>
          <a:p>
            <a:r>
              <a:rPr lang="en-FI" dirty="0"/>
              <a:t>Immutable Lists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1F8CF5-572C-2D8E-75CA-D9224A6F2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0161"/>
            <a:ext cx="10515600" cy="2817661"/>
          </a:xfrm>
        </p:spPr>
        <p:txBody>
          <a:bodyPr/>
          <a:lstStyle/>
          <a:p>
            <a:pPr marL="0" indent="0">
              <a:buNone/>
            </a:pPr>
            <a:r>
              <a:rPr lang="en-FI" b="1" dirty="0"/>
              <a:t>List</a:t>
            </a:r>
          </a:p>
          <a:p>
            <a:r>
              <a:rPr lang="en-GB" sz="2400" dirty="0"/>
              <a:t>A</a:t>
            </a:r>
            <a:r>
              <a:rPr lang="en-FI" sz="2400" dirty="0"/>
              <a:t>n </a:t>
            </a:r>
            <a:r>
              <a:rPr lang="en-FI" sz="2400" dirty="0">
                <a:solidFill>
                  <a:srgbClr val="C00000"/>
                </a:solidFill>
              </a:rPr>
              <a:t>immutable fixed sequence </a:t>
            </a:r>
            <a:r>
              <a:rPr lang="en-FI" sz="2400" dirty="0"/>
              <a:t>of elements</a:t>
            </a:r>
          </a:p>
          <a:p>
            <a:r>
              <a:rPr lang="en-GB" sz="2400" dirty="0">
                <a:solidFill>
                  <a:srgbClr val="C00000"/>
                </a:solidFill>
              </a:rPr>
              <a:t>Constant time access </a:t>
            </a:r>
            <a:r>
              <a:rPr lang="en-GB" sz="2400" dirty="0"/>
              <a:t>to the </a:t>
            </a:r>
            <a:r>
              <a:rPr lang="en-GB" sz="2400" dirty="0">
                <a:solidFill>
                  <a:srgbClr val="C00000"/>
                </a:solidFill>
              </a:rPr>
              <a:t>first element </a:t>
            </a:r>
            <a:r>
              <a:rPr lang="en-GB" sz="2400" dirty="0"/>
              <a:t>and to the </a:t>
            </a:r>
            <a:r>
              <a:rPr lang="en-GB" sz="2400" dirty="0">
                <a:solidFill>
                  <a:srgbClr val="C00000"/>
                </a:solidFill>
              </a:rPr>
              <a:t>tail elements</a:t>
            </a:r>
            <a:r>
              <a:rPr lang="en-GB" sz="2400" dirty="0"/>
              <a:t>.</a:t>
            </a:r>
          </a:p>
          <a:p>
            <a:r>
              <a:rPr lang="en-GB" sz="2400" dirty="0">
                <a:solidFill>
                  <a:srgbClr val="C00000"/>
                </a:solidFill>
              </a:rPr>
              <a:t>Other</a:t>
            </a:r>
            <a:r>
              <a:rPr lang="en-GB" sz="2400" dirty="0"/>
              <a:t> operations take </a:t>
            </a:r>
            <a:r>
              <a:rPr lang="en-GB" sz="2400" dirty="0">
                <a:solidFill>
                  <a:srgbClr val="C00000"/>
                </a:solidFill>
              </a:rPr>
              <a:t>linear time</a:t>
            </a:r>
            <a:r>
              <a:rPr lang="en-GB" sz="2400" dirty="0"/>
              <a:t>.</a:t>
            </a:r>
          </a:p>
          <a:p>
            <a:r>
              <a:rPr lang="en-GB" sz="2400" dirty="0"/>
              <a:t>Provides the core Sequence like behaviours</a:t>
            </a:r>
          </a:p>
          <a:p>
            <a:pPr lvl="1"/>
            <a:r>
              <a:rPr lang="en-GB" sz="2200" b="0" i="0" dirty="0">
                <a:effectLst/>
              </a:rPr>
              <a:t>A </a:t>
            </a:r>
            <a:r>
              <a:rPr lang="en-GB" sz="2200" b="0" i="0" dirty="0">
                <a:solidFill>
                  <a:srgbClr val="C00000"/>
                </a:solidFill>
                <a:effectLst/>
              </a:rPr>
              <a:t>sequence</a:t>
            </a:r>
            <a:r>
              <a:rPr lang="en-GB" sz="2200" b="0" i="0" dirty="0">
                <a:effectLst/>
              </a:rPr>
              <a:t> is a collection in which there is a </a:t>
            </a:r>
            <a:r>
              <a:rPr lang="en-GB" sz="2200" b="0" i="0" dirty="0">
                <a:solidFill>
                  <a:srgbClr val="C00000"/>
                </a:solidFill>
                <a:effectLst/>
              </a:rPr>
              <a:t>specific order to the elements </a:t>
            </a:r>
            <a:r>
              <a:rPr lang="en-GB" sz="2200" b="0" i="0" dirty="0">
                <a:effectLst/>
              </a:rPr>
              <a:t>it holds.</a:t>
            </a:r>
            <a:endParaRPr lang="en-GB" sz="2200" dirty="0"/>
          </a:p>
          <a:p>
            <a:endParaRPr lang="en-GB" b="0" i="0" dirty="0">
              <a:effectLst/>
              <a:latin typeface="Times New Roman" panose="02020603050405020304" pitchFamily="18" charset="0"/>
            </a:endParaRPr>
          </a:p>
          <a:p>
            <a:endParaRPr lang="en-FI" dirty="0"/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F789142-605E-0BD4-5A6F-2747E717B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780" y="4729487"/>
            <a:ext cx="6830121" cy="1872939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C84542-A2C2-5B31-EB61-142068F788D0}"/>
              </a:ext>
            </a:extLst>
          </p:cNvPr>
          <p:cNvSpPr txBox="1"/>
          <p:nvPr/>
        </p:nvSpPr>
        <p:spPr>
          <a:xfrm>
            <a:off x="2564780" y="4267822"/>
            <a:ext cx="2710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2400" dirty="0"/>
              <a:t>List creation options</a:t>
            </a:r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8DAFB6B-E2B6-6762-3BE7-A804EC1D6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6057900"/>
            <a:ext cx="19050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22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FC337-FC0A-D87F-39AE-872D27B23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Immutable Lists</a:t>
            </a:r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8DAFB6B-E2B6-6762-3BE7-A804EC1D6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0" y="6057900"/>
            <a:ext cx="1905000" cy="800100"/>
          </a:xfrm>
          <a:prstGeom prst="rect">
            <a:avLst/>
          </a:prstGeom>
        </p:spPr>
      </p:pic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BE66E8B7-CE88-C460-659E-BB553A44DB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33450" y="1789906"/>
            <a:ext cx="8902700" cy="1257300"/>
          </a:xfr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AC9FC0-AC30-1C38-BD02-6C5D7A4F9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992" y="3050326"/>
            <a:ext cx="6049271" cy="32825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5ED717-BA2E-01B0-1DE3-4E274C0F9F47}"/>
              </a:ext>
            </a:extLst>
          </p:cNvPr>
          <p:cNvSpPr txBox="1"/>
          <p:nvPr/>
        </p:nvSpPr>
        <p:spPr>
          <a:xfrm>
            <a:off x="1035050" y="3810794"/>
            <a:ext cx="93193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0" i="0" dirty="0">
                <a:effectLst/>
              </a:rPr>
              <a:t>in the older versions of Scala the ‘:::’ operator was available instead of the ‘++’</a:t>
            </a:r>
            <a:endParaRPr lang="en-FI" sz="2200" dirty="0"/>
          </a:p>
        </p:txBody>
      </p:sp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F8E90BBF-5D06-0934-21D9-895F4F0728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336" y="4428570"/>
            <a:ext cx="7772400" cy="1515373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C9C88C-FFC8-B29B-E501-71CF840008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299" y="5950827"/>
            <a:ext cx="3996222" cy="410959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ACAE55-7EEC-63C4-2B7E-88D1372D02DD}"/>
              </a:ext>
            </a:extLst>
          </p:cNvPr>
          <p:cNvCxnSpPr/>
          <p:nvPr/>
        </p:nvCxnSpPr>
        <p:spPr>
          <a:xfrm>
            <a:off x="2174487" y="2107580"/>
            <a:ext cx="273600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2223D4-4BEB-ADCD-6A36-D09D5C1B888C}"/>
              </a:ext>
            </a:extLst>
          </p:cNvPr>
          <p:cNvCxnSpPr>
            <a:cxnSpLocks/>
          </p:cNvCxnSpPr>
          <p:nvPr/>
        </p:nvCxnSpPr>
        <p:spPr>
          <a:xfrm>
            <a:off x="4523678" y="4880517"/>
            <a:ext cx="3259873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51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FC337-FC0A-D87F-39AE-872D27B23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76"/>
            <a:ext cx="10515600" cy="1325563"/>
          </a:xfrm>
        </p:spPr>
        <p:txBody>
          <a:bodyPr/>
          <a:lstStyle/>
          <a:p>
            <a:r>
              <a:rPr lang="en-FI" dirty="0"/>
              <a:t>Immutable Lists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8F5F96-A104-CDFF-DCF0-BC0A405E8E52}"/>
              </a:ext>
            </a:extLst>
          </p:cNvPr>
          <p:cNvSpPr txBox="1"/>
          <p:nvPr/>
        </p:nvSpPr>
        <p:spPr>
          <a:xfrm>
            <a:off x="838200" y="1165912"/>
            <a:ext cx="71231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0" i="0" dirty="0">
                <a:effectLst/>
              </a:rPr>
              <a:t>cons operator to construct a list from a set of existing values.</a:t>
            </a:r>
            <a:endParaRPr lang="en-FI" sz="2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95FCBE-5C0B-1DEE-138C-757468ADD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2616"/>
            <a:ext cx="7353300" cy="69850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64B432A-682F-97A9-100A-F31BB6C500B4}"/>
              </a:ext>
            </a:extLst>
          </p:cNvPr>
          <p:cNvSpPr txBox="1"/>
          <p:nvPr/>
        </p:nvSpPr>
        <p:spPr>
          <a:xfrm>
            <a:off x="838199" y="2563903"/>
            <a:ext cx="1094863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b="0" i="0" dirty="0">
                <a:effectLst/>
              </a:rPr>
              <a:t>Value </a:t>
            </a:r>
            <a:r>
              <a:rPr lang="en-GB" sz="2200" b="0" i="0" dirty="0">
                <a:solidFill>
                  <a:srgbClr val="C00000"/>
                </a:solidFill>
                <a:effectLst/>
              </a:rPr>
              <a:t>Nil </a:t>
            </a:r>
            <a:r>
              <a:rPr lang="en-GB" sz="2200" b="0" i="0" dirty="0">
                <a:effectLst/>
              </a:rPr>
              <a:t>at the end of the statement represents </a:t>
            </a:r>
            <a:r>
              <a:rPr lang="en-GB" sz="2200" b="0" i="0" dirty="0">
                <a:solidFill>
                  <a:srgbClr val="C00000"/>
                </a:solidFill>
                <a:effectLst/>
              </a:rPr>
              <a:t>an empty list</a:t>
            </a:r>
            <a:r>
              <a:rPr lang="en-GB" sz="2200" b="0" i="0" dirty="0">
                <a:effectLst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b="0" i="0" dirty="0">
                <a:effectLst/>
              </a:rPr>
              <a:t>It is </a:t>
            </a:r>
            <a:r>
              <a:rPr lang="en-GB" sz="2200" b="1" i="1" dirty="0">
                <a:effectLst/>
              </a:rPr>
              <a:t>thus to this list </a:t>
            </a:r>
            <a:r>
              <a:rPr lang="en-GB" sz="2200" b="0" i="0" dirty="0">
                <a:effectLst/>
              </a:rPr>
              <a:t>that the strings “One”, “Two” and “Three” are being added.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b="0" i="0" dirty="0">
                <a:effectLst/>
              </a:rPr>
              <a:t>any method or operation that ends with a </a:t>
            </a:r>
            <a:r>
              <a:rPr lang="en-GB" sz="2200" b="0" i="0" dirty="0">
                <a:solidFill>
                  <a:srgbClr val="C00000"/>
                </a:solidFill>
                <a:effectLst/>
              </a:rPr>
              <a:t>‘:’ is right-associative</a:t>
            </a:r>
            <a:r>
              <a:rPr lang="en-GB" sz="2200" b="0" i="0" dirty="0">
                <a:effectLst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b="0" i="0" dirty="0">
                <a:effectLst/>
              </a:rPr>
              <a:t>Thus the expression “Three” :: Nil must be read from the right to the left.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b="0" i="0" dirty="0">
                <a:solidFill>
                  <a:srgbClr val="C00000"/>
                </a:solidFill>
                <a:effectLst/>
              </a:rPr>
              <a:t>‘+:’</a:t>
            </a:r>
            <a:r>
              <a:rPr lang="en-GB" sz="2200" b="0" i="0" dirty="0">
                <a:effectLst/>
              </a:rPr>
              <a:t> operator which again </a:t>
            </a:r>
            <a:r>
              <a:rPr lang="en-GB" sz="2200" b="0" i="0" dirty="0">
                <a:solidFill>
                  <a:srgbClr val="C00000"/>
                </a:solidFill>
                <a:effectLst/>
              </a:rPr>
              <a:t>prepends an element </a:t>
            </a:r>
            <a:r>
              <a:rPr lang="en-GB" sz="2200" b="0" i="0" dirty="0">
                <a:effectLst/>
              </a:rPr>
              <a:t>to the front of the list and returns a new list. </a:t>
            </a:r>
            <a:r>
              <a:rPr lang="en-GB" sz="2200" b="0" i="0" dirty="0">
                <a:solidFill>
                  <a:srgbClr val="C00000"/>
                </a:solidFill>
                <a:effectLst/>
              </a:rPr>
              <a:t>‘:+’</a:t>
            </a:r>
            <a:r>
              <a:rPr lang="en-GB" sz="2200" b="0" i="0" dirty="0">
                <a:effectLst/>
              </a:rPr>
              <a:t> operator </a:t>
            </a:r>
            <a:r>
              <a:rPr lang="en-GB" sz="2200" b="0" i="0" dirty="0">
                <a:solidFill>
                  <a:srgbClr val="C00000"/>
                </a:solidFill>
                <a:effectLst/>
              </a:rPr>
              <a:t>to append an element</a:t>
            </a:r>
            <a:r>
              <a:rPr lang="en-GB" sz="2200" b="0" i="0" dirty="0">
                <a:effectLst/>
              </a:rPr>
              <a:t> to the contents of the existing list – </a:t>
            </a:r>
            <a:r>
              <a:rPr lang="en-GB" sz="2200" b="0" i="0" dirty="0">
                <a:solidFill>
                  <a:srgbClr val="C00000"/>
                </a:solidFill>
                <a:effectLst/>
              </a:rPr>
              <a:t>takes linear time</a:t>
            </a:r>
            <a:r>
              <a:rPr lang="en-GB" sz="2200" b="0" i="0" dirty="0">
                <a:effectLst/>
              </a:rPr>
              <a:t>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323A71-6491-79D4-EB14-14571D953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499" y="2060939"/>
            <a:ext cx="3026627" cy="3301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E7A09325-0D57-D0CB-9BC7-9CD69370F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678" y="5364670"/>
            <a:ext cx="5617104" cy="69850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7F145A9-438B-1EB8-1603-95C154DBF3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4976" y="5714074"/>
            <a:ext cx="3543300" cy="35560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72454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FC337-FC0A-D87F-39AE-872D27B23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0" y="11775"/>
            <a:ext cx="4064000" cy="1325563"/>
          </a:xfrm>
        </p:spPr>
        <p:txBody>
          <a:bodyPr/>
          <a:lstStyle/>
          <a:p>
            <a:r>
              <a:rPr lang="en-FI" dirty="0"/>
              <a:t>Immutable Lists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B5FD372-F340-14FB-C71D-A50C66A46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3" y="452711"/>
            <a:ext cx="6680199" cy="5952578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7ADA4B5-A5D0-8F81-C3B8-B783A6F91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599" y="885825"/>
            <a:ext cx="4813300" cy="222250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40BE70BD-9D24-2046-0A82-BE0B20D0E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899" y="3796747"/>
            <a:ext cx="4919088" cy="114868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E10449-A037-FCF2-E9AF-144D5F136B1C}"/>
              </a:ext>
            </a:extLst>
          </p:cNvPr>
          <p:cNvCxnSpPr>
            <a:cxnSpLocks/>
          </p:cNvCxnSpPr>
          <p:nvPr/>
        </p:nvCxnSpPr>
        <p:spPr>
          <a:xfrm flipV="1">
            <a:off x="5537200" y="4059044"/>
            <a:ext cx="1663699" cy="104635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A0D303-4A8B-AED2-2D32-4731A390DE9E}"/>
              </a:ext>
            </a:extLst>
          </p:cNvPr>
          <p:cNvCxnSpPr>
            <a:cxnSpLocks/>
          </p:cNvCxnSpPr>
          <p:nvPr/>
        </p:nvCxnSpPr>
        <p:spPr>
          <a:xfrm flipV="1">
            <a:off x="6591300" y="2118732"/>
            <a:ext cx="835412" cy="115357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672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5973</TotalTime>
  <Words>1505</Words>
  <Application>Microsoft Macintosh PowerPoint</Application>
  <PresentationFormat>Widescreen</PresentationFormat>
  <Paragraphs>145</Paragraphs>
  <Slides>22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Arial</vt:lpstr>
      <vt:lpstr>Calibri</vt:lpstr>
      <vt:lpstr>Calibri Light</vt:lpstr>
      <vt:lpstr>Courier New</vt:lpstr>
      <vt:lpstr>Times New Roman</vt:lpstr>
      <vt:lpstr>Office Theme</vt:lpstr>
      <vt:lpstr>Lecture 4  Immutable Collections</vt:lpstr>
      <vt:lpstr>Collections</vt:lpstr>
      <vt:lpstr>Collections: Key Design Principles</vt:lpstr>
      <vt:lpstr>Collections: Key Design Principles</vt:lpstr>
      <vt:lpstr>PowerPoint Presentation</vt:lpstr>
      <vt:lpstr>Immutable Lists</vt:lpstr>
      <vt:lpstr>Immutable Lists</vt:lpstr>
      <vt:lpstr>Immutable Lists</vt:lpstr>
      <vt:lpstr>Immutable Lists</vt:lpstr>
      <vt:lpstr>Immutable Lists</vt:lpstr>
      <vt:lpstr>List Processing via HOFs</vt:lpstr>
      <vt:lpstr>List Processing via HOFs!</vt:lpstr>
      <vt:lpstr>PowerPoint Presentation</vt:lpstr>
      <vt:lpstr>Converting to a List</vt:lpstr>
      <vt:lpstr>Lists of user-defined types!!</vt:lpstr>
      <vt:lpstr>Immutable Map</vt:lpstr>
      <vt:lpstr>HashMap</vt:lpstr>
      <vt:lpstr>Sequences</vt:lpstr>
      <vt:lpstr>Sequences</vt:lpstr>
      <vt:lpstr>Sequences</vt:lpstr>
      <vt:lpstr>Sequences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L1: Introduction to Databases</dc:title>
  <dc:creator>Iflaah Salman</dc:creator>
  <cp:lastModifiedBy>Iflaah Salman</cp:lastModifiedBy>
  <cp:revision>1161</cp:revision>
  <dcterms:created xsi:type="dcterms:W3CDTF">2023-01-13T09:53:44Z</dcterms:created>
  <dcterms:modified xsi:type="dcterms:W3CDTF">2023-04-04T02:18:26Z</dcterms:modified>
</cp:coreProperties>
</file>